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3"/>
  </p:sldMasterIdLst>
  <p:notesMasterIdLst>
    <p:notesMasterId r:id="rId6"/>
  </p:notesMasterIdLst>
  <p:sldIdLst>
    <p:sldId id="434" r:id="rId4"/>
    <p:sldId id="1256" r:id="rId5"/>
    <p:sldId id="2230" r:id="rId7"/>
    <p:sldId id="2152" r:id="rId8"/>
    <p:sldId id="1342" r:id="rId9"/>
    <p:sldId id="2256" r:id="rId10"/>
    <p:sldId id="2255" r:id="rId11"/>
    <p:sldId id="2284" r:id="rId12"/>
    <p:sldId id="2257" r:id="rId13"/>
    <p:sldId id="2285" r:id="rId14"/>
    <p:sldId id="2286" r:id="rId15"/>
    <p:sldId id="2287" r:id="rId16"/>
    <p:sldId id="2356" r:id="rId17"/>
    <p:sldId id="2345" r:id="rId18"/>
    <p:sldId id="2321" r:id="rId19"/>
    <p:sldId id="2335" r:id="rId20"/>
    <p:sldId id="2336" r:id="rId21"/>
    <p:sldId id="2337" r:id="rId22"/>
    <p:sldId id="2338" r:id="rId23"/>
    <p:sldId id="2357" r:id="rId24"/>
    <p:sldId id="2339" r:id="rId25"/>
    <p:sldId id="2340" r:id="rId26"/>
    <p:sldId id="2341" r:id="rId27"/>
    <p:sldId id="2358" r:id="rId28"/>
    <p:sldId id="258" r:id="rId29"/>
  </p:sldIdLst>
  <p:sldSz cx="12192000" cy="6858000"/>
  <p:notesSz cx="6858000" cy="9144000"/>
  <p:custDataLst>
    <p:tags r:id="rId3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813" userDrawn="1">
          <p15:clr>
            <a:srgbClr val="A4A3A4"/>
          </p15:clr>
        </p15:guide>
        <p15:guide id="3" pos="37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Q" initials="C" lastIdx="2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6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19" autoAdjust="0"/>
    <p:restoredTop sz="50386" autoAdjust="0"/>
  </p:normalViewPr>
  <p:slideViewPr>
    <p:cSldViewPr snapToGrid="0" showGuides="1">
      <p:cViewPr varScale="1">
        <p:scale>
          <a:sx n="35" d="100"/>
          <a:sy n="35" d="100"/>
        </p:scale>
        <p:origin x="2148" y="42"/>
      </p:cViewPr>
      <p:guideLst>
        <p:guide orient="horz" pos="2160"/>
        <p:guide orient="horz" pos="813"/>
        <p:guide pos="37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4" Type="http://schemas.openxmlformats.org/officeDocument/2006/relationships/tags" Target="tags/tag47.xml"/><Relationship Id="rId33" Type="http://schemas.openxmlformats.org/officeDocument/2006/relationships/commentAuthors" Target="commentAuthors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24401-71A8-49A3-9970-4B7D54EEE8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AB6CE-B0AD-439C-B8FF-3B229C6B962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AB6CE-B0AD-439C-B8FF-3B229C6B962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AB6CE-B0AD-439C-B8FF-3B229C6B962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方梦圆：</a:t>
            </a:r>
            <a:endParaRPr lang="en-US" altLang="zh-CN" dirty="0" smtClean="0"/>
          </a:p>
          <a:p>
            <a:r>
              <a:rPr lang="en-US" altLang="zh-CN" dirty="0" smtClean="0"/>
              <a:t>.</a:t>
            </a:r>
            <a:r>
              <a:rPr lang="zh-CN" altLang="en-US" dirty="0" smtClean="0"/>
              <a:t>案例部分很贴合实际，实用性比较强</a:t>
            </a:r>
            <a:endParaRPr lang="en-US" altLang="zh-CN" dirty="0" smtClean="0"/>
          </a:p>
          <a:p>
            <a:pPr>
              <a:lnSpc>
                <a:spcPct val="135000"/>
              </a:lnSpc>
            </a:pPr>
            <a:r>
              <a:rPr lang="en-US" altLang="zh-CN" dirty="0" smtClean="0"/>
              <a:t>2</a:t>
            </a:r>
            <a:r>
              <a:rPr lang="en-US" altLang="zh-CN" dirty="0" smtClean="0"/>
              <a:t>. Linux</a:t>
            </a:r>
            <a:r>
              <a:rPr lang="zh-CN" altLang="en-US" dirty="0" smtClean="0"/>
              <a:t>系统日志介绍</a:t>
            </a:r>
            <a:r>
              <a:rPr lang="en-US" altLang="zh-CN" dirty="0" smtClean="0"/>
              <a:t>+</a:t>
            </a:r>
            <a:r>
              <a:rPr lang="en-US" altLang="zh-CN" dirty="0" err="1" smtClean="0"/>
              <a:t>linux</a:t>
            </a:r>
            <a:r>
              <a:rPr lang="en-US" altLang="zh-CN" dirty="0" smtClean="0"/>
              <a:t> </a:t>
            </a:r>
            <a:r>
              <a:rPr lang="zh-CN" altLang="en-US" dirty="0" smtClean="0"/>
              <a:t>系统重要日志介绍</a:t>
            </a:r>
            <a:r>
              <a:rPr lang="en-US" altLang="zh-CN" dirty="0" smtClean="0"/>
              <a:t>+</a:t>
            </a:r>
            <a:r>
              <a:rPr lang="en-US" altLang="zh-CN" dirty="0" err="1" smtClean="0"/>
              <a:t>linux</a:t>
            </a:r>
            <a:r>
              <a:rPr lang="en-US" altLang="zh-CN" dirty="0" smtClean="0"/>
              <a:t> </a:t>
            </a:r>
            <a:r>
              <a:rPr lang="zh-CN" altLang="en-US" dirty="0" smtClean="0"/>
              <a:t>系统自定义日志 </a:t>
            </a:r>
            <a:r>
              <a:rPr lang="en-US" altLang="zh-CN" dirty="0" smtClean="0"/>
              <a:t> </a:t>
            </a:r>
            <a:r>
              <a:rPr lang="zh-CN" altLang="en-US" dirty="0" smtClean="0"/>
              <a:t>建议</a:t>
            </a:r>
            <a:r>
              <a:rPr lang="zh-CN" altLang="en-US" dirty="0" smtClean="0"/>
              <a:t>合并成一部分</a:t>
            </a:r>
            <a:endParaRPr lang="en-US" altLang="zh-CN" dirty="0" smtClean="0"/>
          </a:p>
          <a:p>
            <a:pPr>
              <a:lnSpc>
                <a:spcPct val="135000"/>
              </a:lnSpc>
            </a:pPr>
            <a:r>
              <a:rPr lang="en-US" altLang="zh-CN" dirty="0" smtClean="0"/>
              <a:t>3.P22</a:t>
            </a:r>
            <a:r>
              <a:rPr lang="zh-CN" altLang="en-US" dirty="0" smtClean="0"/>
              <a:t>的标题是怎么回事</a:t>
            </a:r>
            <a:endParaRPr lang="en-US" altLang="zh-CN" dirty="0" smtClean="0"/>
          </a:p>
          <a:p>
            <a:pPr>
              <a:lnSpc>
                <a:spcPct val="135000"/>
              </a:lnSpc>
            </a:pPr>
            <a:endParaRPr lang="en-US" altLang="zh-CN" dirty="0" smtClean="0"/>
          </a:p>
          <a:p>
            <a:pPr>
              <a:lnSpc>
                <a:spcPct val="135000"/>
              </a:lnSpc>
            </a:pPr>
            <a:r>
              <a:rPr lang="zh-CN" altLang="en-US" dirty="0" smtClean="0"/>
              <a:t>程力：</a:t>
            </a:r>
            <a:endParaRPr lang="en-US" altLang="zh-CN" dirty="0" smtClean="0"/>
          </a:p>
          <a:p>
            <a:pPr>
              <a:lnSpc>
                <a:spcPct val="135000"/>
              </a:lnSpc>
            </a:pPr>
            <a:r>
              <a:rPr lang="en-US" altLang="zh-CN" dirty="0" smtClean="0"/>
              <a:t>1.Linux</a:t>
            </a:r>
            <a:r>
              <a:rPr lang="zh-CN" altLang="en-US" dirty="0" smtClean="0"/>
              <a:t>运行环境改成如何搭建</a:t>
            </a:r>
            <a:r>
              <a:rPr lang="en-US" altLang="zh-CN" dirty="0" smtClean="0"/>
              <a:t>linux</a:t>
            </a:r>
            <a:r>
              <a:rPr lang="zh-CN" altLang="en-US" dirty="0" smtClean="0"/>
              <a:t>的运行环境</a:t>
            </a:r>
            <a:endParaRPr lang="zh-CN" altLang="en-US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页面呈现，对于图形有适当解释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梁慧强</a:t>
            </a:r>
            <a:endParaRPr lang="en-US" altLang="zh-CN" dirty="0" smtClean="0"/>
          </a:p>
          <a:p>
            <a:r>
              <a:rPr lang="en-US" altLang="zh-CN" dirty="0" smtClean="0"/>
              <a:t>1.</a:t>
            </a:r>
            <a:r>
              <a:rPr lang="zh-CN" altLang="en-US" dirty="0" smtClean="0"/>
              <a:t>字太多了，调整一下，突出下重点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95AB6CE-B0AD-439C-B8FF-3B229C6B962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AB6CE-B0AD-439C-B8FF-3B229C6B962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40359-39D4-4E96-9676-BCBF853D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151631" y="0"/>
            <a:ext cx="8119028" cy="6858000"/>
            <a:chOff x="4132581" y="0"/>
            <a:chExt cx="8119028" cy="685800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 rotWithShape="1">
            <a:blip r:embed="rId2"/>
            <a:srcRect r="33405"/>
            <a:stretch>
              <a:fillRect/>
            </a:stretch>
          </p:blipFill>
          <p:spPr>
            <a:xfrm>
              <a:off x="4132581" y="0"/>
              <a:ext cx="8119028" cy="6858000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4383323" y="342554"/>
              <a:ext cx="2298377" cy="13909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" name="矩形 10"/>
          <p:cNvSpPr/>
          <p:nvPr userDrawn="1"/>
        </p:nvSpPr>
        <p:spPr>
          <a:xfrm>
            <a:off x="939600" y="2302264"/>
            <a:ext cx="7594800" cy="1374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1046280" y="3837255"/>
            <a:ext cx="2249370" cy="0"/>
          </a:xfrm>
          <a:prstGeom prst="line">
            <a:avLst/>
          </a:prstGeom>
          <a:ln w="25400" cap="rnd">
            <a:solidFill>
              <a:srgbClr val="F180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" y="342554"/>
            <a:ext cx="1380253" cy="526488"/>
          </a:xfrm>
          <a:prstGeom prst="rect">
            <a:avLst/>
          </a:prstGeom>
        </p:spPr>
      </p:pic>
      <p:sp>
        <p:nvSpPr>
          <p:cNvPr id="4" name="标题 3"/>
          <p:cNvSpPr>
            <a:spLocks noGrp="1"/>
          </p:cNvSpPr>
          <p:nvPr>
            <p:ph type="title" hasCustomPrompt="1"/>
          </p:nvPr>
        </p:nvSpPr>
        <p:spPr>
          <a:xfrm>
            <a:off x="939599" y="2132378"/>
            <a:ext cx="10515600" cy="13255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请输入题目</a:t>
            </a:r>
            <a:b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endParaRPr kumimoji="0" lang="en-US" altLang="zh-CN" sz="4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0" y="258953"/>
            <a:ext cx="275771" cy="502442"/>
          </a:xfrm>
          <a:prstGeom prst="rect">
            <a:avLst/>
          </a:prstGeom>
          <a:solidFill>
            <a:srgbClr val="F27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 Light" panose="020B0502040204020203" charset="-122"/>
              <a:cs typeface="+mn-cs"/>
            </a:endParaRPr>
          </a:p>
        </p:txBody>
      </p:sp>
      <p:sp>
        <p:nvSpPr>
          <p:cNvPr id="10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10515600" cy="4971618"/>
          </a:xfrm>
        </p:spPr>
        <p:txBody>
          <a:bodyPr>
            <a:normAutofit/>
          </a:bodyPr>
          <a:lstStyle>
            <a:lvl1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 sz="1600">
                <a:latin typeface="微软雅黑 Light" panose="020B0502040204020203" charset="-122"/>
                <a:ea typeface="微软雅黑 Light" panose="020B0502040204020203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961589"/>
            <a:ext cx="10515600" cy="2852737"/>
          </a:xfrm>
        </p:spPr>
        <p:txBody>
          <a:bodyPr anchor="b"/>
          <a:lstStyle>
            <a:lvl1pPr>
              <a:defRPr sz="6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384131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C6DB-F98C-4208-B1A2-3D675344FE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BAEA-AAA1-4D92-8AA8-BE07354F21B5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258953"/>
            <a:ext cx="275771" cy="502442"/>
          </a:xfrm>
          <a:prstGeom prst="rect">
            <a:avLst/>
          </a:prstGeom>
          <a:solidFill>
            <a:srgbClr val="F27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 Light" panose="020B0502040204020203" charset="-122"/>
              <a:cs typeface="+mn-cs"/>
            </a:endParaRPr>
          </a:p>
        </p:txBody>
      </p:sp>
      <p:sp>
        <p:nvSpPr>
          <p:cNvPr id="11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4994564" cy="4971618"/>
          </a:xfrm>
        </p:spPr>
        <p:txBody>
          <a:bodyPr>
            <a:normAutofit/>
          </a:bodyPr>
          <a:lstStyle>
            <a:lvl1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2" name="内容占位符 2"/>
          <p:cNvSpPr>
            <a:spLocks noGrp="1"/>
          </p:cNvSpPr>
          <p:nvPr>
            <p:ph idx="10" hasCustomPrompt="1"/>
          </p:nvPr>
        </p:nvSpPr>
        <p:spPr>
          <a:xfrm>
            <a:off x="6386945" y="1205345"/>
            <a:ext cx="4965268" cy="4971618"/>
          </a:xfrm>
        </p:spPr>
        <p:txBody>
          <a:bodyPr>
            <a:normAutofit/>
          </a:bodyPr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" y="342554"/>
            <a:ext cx="1380253" cy="526488"/>
          </a:xfrm>
          <a:prstGeom prst="rect">
            <a:avLst/>
          </a:prstGeom>
        </p:spPr>
      </p:pic>
      <p:grpSp>
        <p:nvGrpSpPr>
          <p:cNvPr id="9" name="组合 8"/>
          <p:cNvGrpSpPr/>
          <p:nvPr userDrawn="1"/>
        </p:nvGrpSpPr>
        <p:grpSpPr>
          <a:xfrm>
            <a:off x="4151631" y="0"/>
            <a:ext cx="8119028" cy="6858000"/>
            <a:chOff x="4132581" y="0"/>
            <a:chExt cx="8119028" cy="6858000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3"/>
            <a:srcRect r="33405"/>
            <a:stretch>
              <a:fillRect/>
            </a:stretch>
          </p:blipFill>
          <p:spPr>
            <a:xfrm>
              <a:off x="4132581" y="0"/>
              <a:ext cx="8119028" cy="6858000"/>
            </a:xfrm>
            <a:prstGeom prst="rect">
              <a:avLst/>
            </a:prstGeom>
          </p:spPr>
        </p:pic>
        <p:sp>
          <p:nvSpPr>
            <p:cNvPr id="11" name="矩形 10"/>
            <p:cNvSpPr/>
            <p:nvPr/>
          </p:nvSpPr>
          <p:spPr>
            <a:xfrm>
              <a:off x="4383323" y="342554"/>
              <a:ext cx="2298377" cy="13909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软雅黑 Light" panose="020B0502040204020203" charset="-122"/>
                <a:cs typeface="+mn-cs"/>
              </a:endParaRPr>
            </a:p>
          </p:txBody>
        </p:sp>
      </p:grpSp>
      <p:sp>
        <p:nvSpPr>
          <p:cNvPr id="12" name="矩形 11"/>
          <p:cNvSpPr/>
          <p:nvPr userDrawn="1"/>
        </p:nvSpPr>
        <p:spPr>
          <a:xfrm>
            <a:off x="939600" y="2187964"/>
            <a:ext cx="7594800" cy="1374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THANKS</a:t>
            </a: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1046280" y="3418155"/>
            <a:ext cx="2249370" cy="0"/>
          </a:xfrm>
          <a:prstGeom prst="line">
            <a:avLst/>
          </a:prstGeom>
          <a:ln w="25400" cap="rnd">
            <a:solidFill>
              <a:srgbClr val="F180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5678138" y="1309688"/>
            <a:ext cx="4598988" cy="4572000"/>
          </a:xfrm>
        </p:spPr>
        <p:txBody>
          <a:bodyPr>
            <a:normAutofit/>
          </a:bodyPr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0" y="258953"/>
            <a:ext cx="275771" cy="502442"/>
          </a:xfrm>
          <a:prstGeom prst="rect">
            <a:avLst/>
          </a:prstGeom>
          <a:solidFill>
            <a:srgbClr val="F27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 Light" panose="020B0502040204020203" charset="-122"/>
              <a:cs typeface="+mn-cs"/>
            </a:endParaRPr>
          </a:p>
        </p:txBody>
      </p:sp>
      <p:sp>
        <p:nvSpPr>
          <p:cNvPr id="10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10515600" cy="4971618"/>
          </a:xfrm>
        </p:spPr>
        <p:txBody>
          <a:bodyPr>
            <a:normAutofit/>
          </a:bodyPr>
          <a:lstStyle>
            <a:lvl1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 sz="1600">
                <a:latin typeface="微软雅黑 Light" panose="020B0502040204020203" charset="-122"/>
                <a:ea typeface="微软雅黑 Light" panose="020B0502040204020203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961589"/>
            <a:ext cx="10515600" cy="2852737"/>
          </a:xfrm>
        </p:spPr>
        <p:txBody>
          <a:bodyPr anchor="b"/>
          <a:lstStyle>
            <a:lvl1pPr>
              <a:defRPr sz="6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384131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C6DB-F98C-4208-B1A2-3D675344FE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BAEA-AAA1-4D92-8AA8-BE07354F21B5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258953"/>
            <a:ext cx="275771" cy="502442"/>
          </a:xfrm>
          <a:prstGeom prst="rect">
            <a:avLst/>
          </a:prstGeom>
          <a:solidFill>
            <a:srgbClr val="F27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 Light" panose="020B0502040204020203" charset="-122"/>
              <a:cs typeface="+mn-cs"/>
            </a:endParaRPr>
          </a:p>
        </p:txBody>
      </p:sp>
      <p:sp>
        <p:nvSpPr>
          <p:cNvPr id="11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4994564" cy="4971618"/>
          </a:xfrm>
        </p:spPr>
        <p:txBody>
          <a:bodyPr>
            <a:normAutofit/>
          </a:bodyPr>
          <a:lstStyle>
            <a:lvl1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2" name="内容占位符 2"/>
          <p:cNvSpPr>
            <a:spLocks noGrp="1"/>
          </p:cNvSpPr>
          <p:nvPr>
            <p:ph idx="10" hasCustomPrompt="1"/>
          </p:nvPr>
        </p:nvSpPr>
        <p:spPr>
          <a:xfrm>
            <a:off x="6386945" y="1205345"/>
            <a:ext cx="4965268" cy="4971618"/>
          </a:xfrm>
        </p:spPr>
        <p:txBody>
          <a:bodyPr>
            <a:normAutofit/>
          </a:bodyPr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" y="342554"/>
            <a:ext cx="1380253" cy="526488"/>
          </a:xfrm>
          <a:prstGeom prst="rect">
            <a:avLst/>
          </a:prstGeom>
        </p:spPr>
      </p:pic>
      <p:grpSp>
        <p:nvGrpSpPr>
          <p:cNvPr id="9" name="组合 8"/>
          <p:cNvGrpSpPr/>
          <p:nvPr userDrawn="1"/>
        </p:nvGrpSpPr>
        <p:grpSpPr>
          <a:xfrm>
            <a:off x="4151631" y="0"/>
            <a:ext cx="8119028" cy="6858000"/>
            <a:chOff x="4132581" y="0"/>
            <a:chExt cx="8119028" cy="6858000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3"/>
            <a:srcRect r="33405"/>
            <a:stretch>
              <a:fillRect/>
            </a:stretch>
          </p:blipFill>
          <p:spPr>
            <a:xfrm>
              <a:off x="4132581" y="0"/>
              <a:ext cx="8119028" cy="6858000"/>
            </a:xfrm>
            <a:prstGeom prst="rect">
              <a:avLst/>
            </a:prstGeom>
          </p:spPr>
        </p:pic>
        <p:sp>
          <p:nvSpPr>
            <p:cNvPr id="11" name="矩形 10"/>
            <p:cNvSpPr/>
            <p:nvPr/>
          </p:nvSpPr>
          <p:spPr>
            <a:xfrm>
              <a:off x="4383323" y="342554"/>
              <a:ext cx="2298377" cy="13909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软雅黑 Light" panose="020B0502040204020203" charset="-122"/>
                <a:cs typeface="+mn-cs"/>
              </a:endParaRPr>
            </a:p>
          </p:txBody>
        </p:sp>
      </p:grpSp>
      <p:sp>
        <p:nvSpPr>
          <p:cNvPr id="12" name="矩形 11"/>
          <p:cNvSpPr/>
          <p:nvPr userDrawn="1"/>
        </p:nvSpPr>
        <p:spPr>
          <a:xfrm>
            <a:off x="939600" y="2187964"/>
            <a:ext cx="7594800" cy="1374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THANKS</a:t>
            </a: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1046280" y="3418155"/>
            <a:ext cx="2249370" cy="0"/>
          </a:xfrm>
          <a:prstGeom prst="line">
            <a:avLst/>
          </a:prstGeom>
          <a:ln w="25400" cap="rnd">
            <a:solidFill>
              <a:srgbClr val="F180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323601" y="6679628"/>
            <a:ext cx="11544799" cy="189239"/>
          </a:xfrm>
          <a:prstGeom prst="rect">
            <a:avLst/>
          </a:prstGeom>
          <a:solidFill>
            <a:srgbClr val="F18001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 sz="100"/>
          </a:p>
        </p:txBody>
      </p:sp>
      <p:pic>
        <p:nvPicPr>
          <p:cNvPr id="49" name="image6.png" descr="C:\Users\gaobo.ASPIRE\Desktop\未标题-1.png"/>
          <p:cNvPicPr/>
          <p:nvPr/>
        </p:nvPicPr>
        <p:blipFill>
          <a:blip r:embed="rId2">
            <a:alphaModFix amt="17288"/>
          </a:blip>
          <a:stretch>
            <a:fillRect/>
          </a:stretch>
        </p:blipFill>
        <p:spPr>
          <a:xfrm>
            <a:off x="6446935" y="1"/>
            <a:ext cx="5751417" cy="600375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50" name="image8.png" descr="C:\Users\gaobo.ASPIRE\Desktop\公司\_常用素材\卓望模板\LOGO带圈R -01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411" y="211621"/>
            <a:ext cx="1039952" cy="335469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51" name="Shape 51"/>
          <p:cNvSpPr/>
          <p:nvPr/>
        </p:nvSpPr>
        <p:spPr>
          <a:xfrm>
            <a:off x="1846140" y="544921"/>
            <a:ext cx="10022260" cy="1"/>
          </a:xfrm>
          <a:prstGeom prst="line">
            <a:avLst/>
          </a:prstGeom>
          <a:ln w="25400">
            <a:solidFill>
              <a:srgbClr val="F18001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sz="1600">
              <a:sym typeface="Algerian" panose="04020705040A02060702" charset="0"/>
            </a:endParaRPr>
          </a:p>
        </p:txBody>
      </p:sp>
      <p:grpSp>
        <p:nvGrpSpPr>
          <p:cNvPr id="2" name="Group 54"/>
          <p:cNvGrpSpPr/>
          <p:nvPr/>
        </p:nvGrpSpPr>
        <p:grpSpPr>
          <a:xfrm>
            <a:off x="323587" y="6621586"/>
            <a:ext cx="3261038" cy="318770"/>
            <a:chOff x="412953" y="-6578"/>
            <a:chExt cx="2266814" cy="318769"/>
          </a:xfrm>
        </p:grpSpPr>
        <p:sp>
          <p:nvSpPr>
            <p:cNvPr id="52" name="Shape 52"/>
            <p:cNvSpPr/>
            <p:nvPr/>
          </p:nvSpPr>
          <p:spPr>
            <a:xfrm>
              <a:off x="412953" y="-6578"/>
              <a:ext cx="1136609" cy="318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67733" tIns="67733" rIns="67733" bIns="67733" numCol="1" anchor="ctr">
              <a:spAutoFit/>
            </a:bodyPr>
            <a:lstStyle>
              <a:lvl1pPr algn="ctr" defTabSz="584200">
                <a:defRPr sz="9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200" dirty="0">
                  <a:solidFill>
                    <a:srgbClr val="FFFFFF"/>
                  </a:solidFill>
                </a:rPr>
                <a:t> </a:t>
              </a:r>
              <a:r>
                <a:rPr sz="1200" dirty="0" err="1">
                  <a:solidFill>
                    <a:srgbClr val="FFFFFF"/>
                  </a:solidFill>
                </a:rPr>
                <a:t>版权所有</a:t>
              </a:r>
              <a:r>
                <a:rPr sz="1200" dirty="0">
                  <a:solidFill>
                    <a:srgbClr val="FFFFFF"/>
                  </a:solidFill>
                </a:rPr>
                <a:t> © </a:t>
              </a:r>
              <a:r>
                <a:rPr sz="1200" dirty="0" err="1">
                  <a:solidFill>
                    <a:srgbClr val="FFFFFF"/>
                  </a:solidFill>
                </a:rPr>
                <a:t>卓望公司</a:t>
              </a:r>
              <a:endParaRPr sz="1200" dirty="0">
                <a:solidFill>
                  <a:srgbClr val="FFFFFF"/>
                </a:solidFill>
              </a:endParaRPr>
            </a:p>
          </p:txBody>
        </p:sp>
        <p:sp>
          <p:nvSpPr>
            <p:cNvPr id="53" name="Shape 53"/>
            <p:cNvSpPr/>
            <p:nvPr/>
          </p:nvSpPr>
          <p:spPr>
            <a:xfrm>
              <a:off x="1598333" y="-6578"/>
              <a:ext cx="1081434" cy="318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67733" tIns="67733" rIns="67733" bIns="67733" numCol="1" anchor="ctr">
              <a:spAutoFit/>
            </a:bodyPr>
            <a:lstStyle>
              <a:lvl1pPr algn="ctr" defTabSz="584200">
                <a:defRPr sz="9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200" dirty="0">
                  <a:solidFill>
                    <a:srgbClr val="FFFFFF"/>
                  </a:solidFill>
                </a:rPr>
                <a:t>Copyright © Aspire</a:t>
              </a:r>
              <a:endParaRPr sz="1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1845732" y="148074"/>
            <a:ext cx="8895839" cy="335952"/>
          </a:xfrm>
          <a:prstGeom prst="rect">
            <a:avLst/>
          </a:prstGeom>
        </p:spPr>
        <p:txBody>
          <a:bodyPr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 panose="020B0604020202020204"/>
              <a:buNone/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 panose="020B0604020202020204"/>
              <a:buNone/>
              <a:defRPr/>
            </a:pPr>
            <a:r>
              <a:rPr lang="zh-CN" altLang="en-US" dirty="0"/>
              <a:t>点此处输入栏目标题 微软雅黑</a:t>
            </a:r>
            <a:endParaRPr lang="zh-CN" altLang="en-US" dirty="0"/>
          </a:p>
          <a:p>
            <a:pPr lvl="0"/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1"/>
          </p:nvPr>
        </p:nvSpPr>
        <p:spPr>
          <a:xfrm>
            <a:off x="924911" y="6309055"/>
            <a:ext cx="284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>
          <a:xfrm>
            <a:off x="4754180" y="6314503"/>
            <a:ext cx="3860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</p:nvPr>
        </p:nvSpPr>
        <p:spPr>
          <a:xfrm>
            <a:off x="9382235" y="6577074"/>
            <a:ext cx="2844800" cy="365125"/>
          </a:xfrm>
        </p:spPr>
        <p:txBody>
          <a:bodyPr/>
          <a:lstStyle/>
          <a:p>
            <a:fld id="{752A6C19-FA33-4538-AB63-58099611DA7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151631" y="0"/>
            <a:ext cx="8119028" cy="6858000"/>
            <a:chOff x="4132581" y="0"/>
            <a:chExt cx="8119028" cy="685800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 rotWithShape="1">
            <a:blip r:embed="rId2"/>
            <a:srcRect r="33405"/>
            <a:stretch>
              <a:fillRect/>
            </a:stretch>
          </p:blipFill>
          <p:spPr>
            <a:xfrm>
              <a:off x="4132581" y="0"/>
              <a:ext cx="8119028" cy="6858000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4383323" y="342554"/>
              <a:ext cx="2298377" cy="13909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" name="矩形 10"/>
          <p:cNvSpPr/>
          <p:nvPr userDrawn="1"/>
        </p:nvSpPr>
        <p:spPr>
          <a:xfrm>
            <a:off x="939600" y="2302264"/>
            <a:ext cx="7594800" cy="1374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1046280" y="3837255"/>
            <a:ext cx="2249370" cy="0"/>
          </a:xfrm>
          <a:prstGeom prst="line">
            <a:avLst/>
          </a:prstGeom>
          <a:ln w="25400" cap="rnd">
            <a:solidFill>
              <a:srgbClr val="F180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" y="342554"/>
            <a:ext cx="1380253" cy="526488"/>
          </a:xfrm>
          <a:prstGeom prst="rect">
            <a:avLst/>
          </a:prstGeom>
        </p:spPr>
      </p:pic>
      <p:sp>
        <p:nvSpPr>
          <p:cNvPr id="4" name="标题 3"/>
          <p:cNvSpPr>
            <a:spLocks noGrp="1"/>
          </p:cNvSpPr>
          <p:nvPr>
            <p:ph type="title" hasCustomPrompt="1"/>
          </p:nvPr>
        </p:nvSpPr>
        <p:spPr>
          <a:xfrm>
            <a:off x="939599" y="2132378"/>
            <a:ext cx="10515600" cy="13255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请输入题目</a:t>
            </a:r>
            <a:b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endParaRPr kumimoji="0" lang="en-US" altLang="zh-CN" sz="4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13" y="228254"/>
            <a:ext cx="1380253" cy="52648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5678138" y="979488"/>
            <a:ext cx="4598988" cy="4886326"/>
          </a:xfrm>
        </p:spPr>
        <p:txBody>
          <a:bodyPr>
            <a:normAutofit/>
          </a:bodyPr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692910" y="979805"/>
            <a:ext cx="2748280" cy="4885690"/>
            <a:chOff x="3264" y="1543"/>
            <a:chExt cx="4328" cy="7694"/>
          </a:xfrm>
          <a:solidFill>
            <a:srgbClr val="FE9016"/>
          </a:solidFill>
        </p:grpSpPr>
        <p:sp>
          <p:nvSpPr>
            <p:cNvPr id="5" name="矩形: 圆角 4"/>
            <p:cNvSpPr/>
            <p:nvPr/>
          </p:nvSpPr>
          <p:spPr>
            <a:xfrm rot="16200000">
              <a:off x="1581" y="3226"/>
              <a:ext cx="7695" cy="4328"/>
            </a:xfrm>
            <a:prstGeom prst="roundRect">
              <a:avLst>
                <a:gd name="adj" fmla="val 26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B72121"/>
                </a:solidFill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4276" y="4239"/>
              <a:ext cx="2304" cy="2304"/>
            </a:xfrm>
            <a:prstGeom prst="rect">
              <a:avLst/>
            </a:prstGeom>
            <a:solidFill>
              <a:srgbClr val="F274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4000" b="1" dirty="0"/>
                <a:t>目录</a:t>
              </a:r>
              <a:endParaRPr lang="zh-CN" altLang="en-US" sz="4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C6DB-F98C-4208-B1A2-3D675344FE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9BAEA-AAA1-4D92-8AA8-BE07354F21B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C6DB-F98C-4208-B1A2-3D675344FE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9BAEA-AAA1-4D92-8AA8-BE07354F21B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5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8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image" Target="../media/image5.pn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0" Type="http://schemas.openxmlformats.org/officeDocument/2006/relationships/notesSlide" Target="../notesSlides/notesSlide1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1.xml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0.xml"/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42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1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43.xml"/><Relationship Id="rId2" Type="http://schemas.openxmlformats.org/officeDocument/2006/relationships/image" Target="../media/image8.emf"/><Relationship Id="rId1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2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44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3.xml"/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45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image" Target="../media/image6.png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Shell</a:t>
            </a:r>
            <a:r>
              <a:rPr lang="zh-CN" altLang="en-US" dirty="0">
                <a:sym typeface="+mn-ea"/>
              </a:rPr>
              <a:t>编程基础</a:t>
            </a:r>
            <a:br>
              <a:rPr dirty="0">
                <a:sym typeface="+mn-ea"/>
              </a:rPr>
            </a:b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939600" y="4621283"/>
            <a:ext cx="3908171" cy="964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张乐芊</a:t>
            </a:r>
            <a:endParaRPr kumimoji="0" lang="en-US" altLang="zh-CN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2024.07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993140"/>
            <a:ext cx="3448685" cy="3873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输入和输出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61010" y="1544320"/>
            <a:ext cx="4192905" cy="22288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en-US" altLang="zh-CN"/>
              <a:t>&gt; &gt;&gt;</a:t>
            </a:r>
            <a:endParaRPr lang="en-US" altLang="zh-CN"/>
          </a:p>
          <a:p>
            <a:r>
              <a:rPr lang="en-US" altLang="zh-CN"/>
              <a:t>command &gt; outputfile</a:t>
            </a:r>
            <a:endParaRPr lang="en-US" altLang="zh-CN"/>
          </a:p>
          <a:p>
            <a:r>
              <a:rPr lang="en-US" altLang="zh-CN">
                <a:sym typeface="+mn-ea"/>
              </a:rPr>
              <a:t>command &gt;&gt; outputfile</a:t>
            </a:r>
            <a:endParaRPr lang="en-US" altLang="zh-CN"/>
          </a:p>
          <a:p>
            <a:pPr marL="285750" indent="-285750">
              <a:buFont typeface="Wingdings" panose="05000000000000000000" charset="0"/>
              <a:buChar char="l"/>
            </a:pPr>
            <a:r>
              <a:rPr lang="en-US" altLang="zh-CN"/>
              <a:t>&lt; &lt;&lt;</a:t>
            </a:r>
            <a:endParaRPr lang="en-US" altLang="zh-CN"/>
          </a:p>
          <a:p>
            <a:r>
              <a:rPr lang="en-US" altLang="zh-CN"/>
              <a:t>command &lt; inputfile</a:t>
            </a:r>
            <a:endParaRPr lang="en-US" altLang="zh-CN"/>
          </a:p>
          <a:p>
            <a:r>
              <a:rPr lang="en-US" altLang="zh-CN">
                <a:sym typeface="+mn-ea"/>
              </a:rPr>
              <a:t>command &lt;&lt;inputfile</a:t>
            </a:r>
            <a:endParaRPr lang="en-US" altLang="zh-CN"/>
          </a:p>
          <a:p>
            <a:pPr marL="285750" indent="-285750">
              <a:buFont typeface="Wingdings" panose="05000000000000000000" charset="0"/>
              <a:buChar char="l"/>
            </a:pPr>
            <a:r>
              <a:rPr lang="en-US" altLang="zh-CN"/>
              <a:t>|</a:t>
            </a:r>
            <a:endParaRPr lang="en-US" altLang="zh-CN"/>
          </a:p>
          <a:p>
            <a:r>
              <a:rPr lang="en-US" altLang="zh-CN">
                <a:sym typeface="+mn-ea"/>
              </a:rPr>
              <a:t>command1 | command2 | command3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61010" y="4035425"/>
            <a:ext cx="5069840" cy="147637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$ sh test2.sh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 &gt; test2.log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$ cat test2.sh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$ cat test2.log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os1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os2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3435" y="993140"/>
            <a:ext cx="5436235" cy="237680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$</a:t>
            </a:r>
            <a:r>
              <a:rPr lang="zh-CN" altLang="en-US">
                <a:solidFill>
                  <a:schemeClr val="bg1"/>
                </a:solidFill>
                <a:sym typeface="+mn-ea"/>
              </a:rPr>
              <a:t> sh test3.sh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 &gt;&gt; test2.log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$</a:t>
            </a:r>
            <a:r>
              <a:rPr lang="zh-CN" altLang="en-US">
                <a:solidFill>
                  <a:schemeClr val="bg1"/>
                </a:solidFill>
                <a:sym typeface="+mn-ea"/>
              </a:rPr>
              <a:t> cat test2.log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os1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os2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os1 =  CentOS Linux release 7.9.2009 (Core) A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os2 =  CentOS Linux release 7.9.2009 (Core) B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os3 =  CentOS Linux release 7.9.2009 (Core) 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os4 =  CentOS Linux release 7.9.2009 (Core) D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5893435" y="4035425"/>
            <a:ext cx="5369560" cy="203009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sort 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&lt;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 test2.log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os1 =  CentOS Linux release 7.9.2009 (Core)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os1 =  CentOS Linux release 7.9.2009 (Core) A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os2 =  CentOS Linux release 7.9.2009 (Core)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os2 =  CentOS Linux release 7.9.2009 (Core) B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os3 =  CentOS Linux release 7.9.2009 (Core) C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os4 =  CentOS Linux release 7.9.2009 (Core) D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8625" y="1896110"/>
            <a:ext cx="5369560" cy="203009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sort 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&lt; 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test2.log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os1 =  CentOS Linux release 7.9.2009 (Core)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os1 =  CentOS Linux release 7.9.2009 (Core) A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os2 =  CentOS Linux release 7.9.2009 (Core)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os2 =  CentOS Linux release 7.9.2009 (Core) B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os3 =  CentOS Linux release 7.9.2009 (Core) C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os4 =  CentOS Linux release 7.9.2009 (Core) D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428625" y="4184650"/>
            <a:ext cx="5368925" cy="203009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wc 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&lt;&lt;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 EOF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abcd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efef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aaaa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bbbb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EOF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 4  4 20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8625" y="794385"/>
            <a:ext cx="609600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en-US" altLang="zh-CN">
                <a:sym typeface="+mn-ea"/>
              </a:rPr>
              <a:t>&lt; &lt;&lt;</a:t>
            </a:r>
            <a:endParaRPr lang="en-US" altLang="zh-CN"/>
          </a:p>
          <a:p>
            <a:r>
              <a:rPr lang="en-US" altLang="zh-CN">
                <a:sym typeface="+mn-ea"/>
              </a:rPr>
              <a:t>command &lt; inputfile</a:t>
            </a:r>
            <a:endParaRPr lang="en-US" altLang="zh-CN"/>
          </a:p>
          <a:p>
            <a:r>
              <a:rPr lang="en-US" altLang="zh-CN">
                <a:sym typeface="+mn-ea"/>
              </a:rPr>
              <a:t>command &lt;&lt;inputfile</a:t>
            </a:r>
            <a:endParaRPr lang="en-US" altLang="zh-CN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81090" y="1647190"/>
            <a:ext cx="5370830" cy="175323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du -sm ./* | sort -rn | head -n 5 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20934   ./lib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385     ./log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198     ./cache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17      ./spool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       ./tmp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65545" y="794385"/>
            <a:ext cx="53701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en-US" altLang="zh-CN">
                <a:sym typeface="+mn-ea"/>
              </a:rPr>
              <a:t>|</a:t>
            </a:r>
            <a:endParaRPr lang="en-US" altLang="zh-CN"/>
          </a:p>
          <a:p>
            <a:r>
              <a:rPr lang="en-US" altLang="zh-CN">
                <a:sym typeface="+mn-ea"/>
              </a:rPr>
              <a:t>command1 | command2 | command3</a:t>
            </a:r>
            <a:endParaRPr lang="en-US" altLang="zh-CN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81090" y="3777615"/>
            <a:ext cx="5370830" cy="254889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ps aux | awk '{print $6/1024 " MB  " $11}' | sort -nr|head -n5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190.57 MB  /usr/lib64/erlang/erts-8.3.5.3/bin/beam.smp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163.699 MB  /usr/bin/python2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162.684 MB  /usr/bin/python2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148.055 MB  neutron-server: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145.402 MB  /usr/sbin/httpd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935990"/>
            <a:ext cx="280733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退出代码</a:t>
            </a:r>
            <a:endParaRPr lang="zh-CN" altLang="en-US" sz="2000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778500" y="1814830"/>
          <a:ext cx="5260975" cy="4696460"/>
        </p:xfrm>
        <a:graphic>
          <a:graphicData uri="http://schemas.openxmlformats.org/drawingml/2006/table">
            <a:tbl>
              <a:tblPr/>
              <a:tblGrid>
                <a:gridCol w="1165860"/>
                <a:gridCol w="4095115"/>
              </a:tblGrid>
              <a:tr h="433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状态码</a:t>
                      </a:r>
                      <a:endParaRPr lang="en-US" altLang="en-US" sz="2400" b="1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5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描述</a:t>
                      </a:r>
                      <a:endParaRPr lang="en-US" altLang="en-US" sz="2400" b="1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5"/>
                    </a:solidFill>
                  </a:tcPr>
                </a:tc>
              </a:tr>
              <a:tr h="4337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0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命令成功结束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3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一般性未知错误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4337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2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不适合的shell命令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3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126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命令不可执行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4337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127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没找到命令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3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128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无效的退出参数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7962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128+x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与Linux信号x相关的严重错误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337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130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通过Ctrl+C终止的命令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433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255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4F4F4F"/>
                          </a:solidFill>
                          <a:latin typeface="Arial" panose="020B0604020202020204" charset="-122"/>
                        </a:rPr>
                        <a:t>正常范围之外的退出状态码</a:t>
                      </a:r>
                      <a:endParaRPr lang="en-US" altLang="en-US" sz="2400" b="0">
                        <a:solidFill>
                          <a:srgbClr val="4F4F4F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778500" y="112077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buFont typeface="Wingdings" panose="05000000000000000000" charset="0"/>
              <a:buNone/>
            </a:pPr>
            <a:r>
              <a:rPr lang="zh-CN" altLang="en-US" sz="2000"/>
              <a:t>退出状态码</a:t>
            </a:r>
            <a:endParaRPr lang="zh-CN" altLang="en-US" sz="2000"/>
          </a:p>
        </p:txBody>
      </p:sp>
      <p:sp>
        <p:nvSpPr>
          <p:cNvPr id="7" name="文本框 6"/>
          <p:cNvSpPr txBox="1"/>
          <p:nvPr/>
        </p:nvSpPr>
        <p:spPr>
          <a:xfrm>
            <a:off x="367030" y="1402080"/>
            <a:ext cx="4673600" cy="509016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$ ls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$ echo $?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rgbClr val="FF0000"/>
                </a:solidFill>
                <a:sym typeface="+mn-ea"/>
              </a:rPr>
              <a:t>0</a:t>
            </a:r>
            <a:endParaRPr lang="en-US" altLang="zh-CN" sz="2000">
              <a:solidFill>
                <a:srgbClr val="FF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$ ls /root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$ echo $?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rgbClr val="FF0000"/>
                </a:solidFill>
                <a:sym typeface="+mn-ea"/>
              </a:rPr>
              <a:t>2</a:t>
            </a:r>
            <a:endParaRPr lang="en-US" altLang="zh-CN" sz="2000">
              <a:solidFill>
                <a:srgbClr val="FF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$ echo $?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rgbClr val="FF0000"/>
                </a:solidFill>
                <a:sym typeface="+mn-ea"/>
              </a:rPr>
              <a:t>127</a:t>
            </a:r>
            <a:endParaRPr lang="en-US" altLang="zh-CN" sz="2000">
              <a:solidFill>
                <a:srgbClr val="FF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[clq@clq-test1 ttt]$ cat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^C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chemeClr val="bg1"/>
                </a:solidFill>
                <a:sym typeface="+mn-ea"/>
              </a:rPr>
              <a:t>[clq@clq-test1 ttt]$ echo $?</a:t>
            </a:r>
            <a:endParaRPr lang="en-US" altLang="zh-CN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000">
                <a:solidFill>
                  <a:srgbClr val="FF0000"/>
                </a:solidFill>
                <a:sym typeface="+mn-ea"/>
              </a:rPr>
              <a:t>130</a:t>
            </a:r>
            <a:endParaRPr lang="en-US" altLang="zh-CN" sz="20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altLang="zh-CN" dirty="0"/>
              <a:t>Shell</a:t>
            </a:r>
            <a:r>
              <a:rPr lang="zh-CN" altLang="en-US" dirty="0"/>
              <a:t>编程</a:t>
            </a:r>
            <a:r>
              <a:rPr lang="en-US" altLang="zh-CN" dirty="0"/>
              <a:t> - </a:t>
            </a:r>
            <a:r>
              <a:rPr lang="en-US" altLang="zh-CN" dirty="0">
                <a:cs typeface="+mn-ea"/>
                <a:sym typeface="+mn-ea"/>
              </a:rPr>
              <a:t>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zh-CN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1617980" y="3532505"/>
            <a:ext cx="1957705" cy="2088515"/>
          </a:xfrm>
        </p:spPr>
        <p:txBody>
          <a:bodyPr>
            <a:noAutofit/>
          </a:bodyPr>
          <a:lstStyle/>
          <a:p>
            <a:r>
              <a:rPr sz="2000" dirty="0"/>
              <a:t>if-then </a:t>
            </a:r>
            <a:endParaRPr sz="2000" dirty="0"/>
          </a:p>
          <a:p>
            <a:r>
              <a:rPr sz="2000" dirty="0"/>
              <a:t>if-then-elif</a:t>
            </a:r>
            <a:endParaRPr sz="2000" dirty="0"/>
          </a:p>
          <a:p>
            <a:r>
              <a:rPr sz="2000" dirty="0"/>
              <a:t>数值比较</a:t>
            </a:r>
            <a:endParaRPr sz="2000" dirty="0"/>
          </a:p>
          <a:p>
            <a:r>
              <a:rPr sz="2000" dirty="0"/>
              <a:t>字符串比较</a:t>
            </a:r>
            <a:endParaRPr sz="2000" dirty="0"/>
          </a:p>
          <a:p>
            <a:r>
              <a:rPr sz="2000" dirty="0"/>
              <a:t>文件比较</a:t>
            </a:r>
            <a:endParaRPr sz="2000" dirty="0"/>
          </a:p>
        </p:txBody>
      </p:sp>
      <p:sp>
        <p:nvSpPr>
          <p:cNvPr id="2" name="矩形 1"/>
          <p:cNvSpPr/>
          <p:nvPr/>
        </p:nvSpPr>
        <p:spPr>
          <a:xfrm>
            <a:off x="4322445" y="3532505"/>
            <a:ext cx="4718050" cy="189357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复合条件测试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for 循环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while 循环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until 循环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shell常用命令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9912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if-then 语句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76250" y="1630680"/>
            <a:ext cx="1569085" cy="119888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r>
              <a:rPr lang="zh-CN" altLang="en-US"/>
              <a:t>if command</a:t>
            </a:r>
            <a:endParaRPr lang="zh-CN" altLang="en-US"/>
          </a:p>
          <a:p>
            <a:r>
              <a:rPr lang="zh-CN" altLang="en-US"/>
              <a:t>then</a:t>
            </a:r>
            <a:endParaRPr lang="zh-CN" altLang="en-US"/>
          </a:p>
          <a:p>
            <a:r>
              <a:rPr lang="en-US" altLang="zh-CN"/>
              <a:t>  </a:t>
            </a:r>
            <a:r>
              <a:rPr lang="zh-CN" altLang="en-US"/>
              <a:t>commands</a:t>
            </a:r>
            <a:endParaRPr lang="zh-CN" altLang="en-US"/>
          </a:p>
          <a:p>
            <a:r>
              <a:rPr lang="zh-CN" altLang="en-US"/>
              <a:t>fi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434330" y="3221355"/>
            <a:ext cx="4996815" cy="232156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if ls /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root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then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 echo "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ok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"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else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 echo "no"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fi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6250" y="5469890"/>
            <a:ext cx="4025900" cy="92202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[clq@clq-test1 ttt]$ sh test1.sh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centos  clq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ok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06650" y="1631315"/>
            <a:ext cx="2023745" cy="119761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if command; then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ym typeface="+mn-ea"/>
              </a:rPr>
              <a:t>  </a:t>
            </a: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fi</a:t>
            </a:r>
            <a:endParaRPr lang="zh-CN" altLang="en-US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34330" y="794385"/>
            <a:ext cx="54483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if-then-else 语句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434330" y="1256665"/>
            <a:ext cx="2374900" cy="1753235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if command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then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else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f</a:t>
            </a:r>
            <a:r>
              <a:rPr lang="en-US" altLang="zh-CN">
                <a:sym typeface="+mn-ea"/>
              </a:rPr>
              <a:t>i</a:t>
            </a:r>
            <a:endParaRPr lang="en-US" altLang="zh-CN"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8177530" y="1243965"/>
            <a:ext cx="2374900" cy="1753235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if command</a:t>
            </a:r>
            <a:r>
              <a:rPr lang="en-US" altLang="zh-CN">
                <a:sym typeface="+mn-ea"/>
              </a:rPr>
              <a:t>; then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else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f</a:t>
            </a:r>
            <a:r>
              <a:rPr lang="en-US" altLang="zh-CN">
                <a:sym typeface="+mn-ea"/>
              </a:rPr>
              <a:t>i</a:t>
            </a:r>
            <a:endParaRPr lang="en-US" altLang="zh-CN"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2"/>
            </p:custDataLst>
          </p:nvPr>
        </p:nvSpPr>
        <p:spPr>
          <a:xfrm>
            <a:off x="476250" y="3221355"/>
            <a:ext cx="4025900" cy="175323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if ls /home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then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 echo "ok"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fi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427980" y="5717540"/>
            <a:ext cx="6096000" cy="92202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[clq@clq-test1 ttt]$ sh test1.sh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ls: cannot open directory /root: Permission denied</a:t>
            </a:r>
            <a:endParaRPr lang="en-US" altLang="zh-CN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>
                <a:solidFill>
                  <a:schemeClr val="bg1"/>
                </a:solidFill>
                <a:sym typeface="+mn-ea"/>
              </a:rPr>
              <a:t>no</a:t>
            </a:r>
            <a:endParaRPr lang="en-US" altLang="zh-CN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996950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 if-then-elif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51485" y="1567815"/>
            <a:ext cx="3415665" cy="3692525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if</a:t>
            </a:r>
            <a:r>
              <a:rPr lang="zh-CN" altLang="en-US"/>
              <a:t> command1</a:t>
            </a:r>
            <a:endParaRPr lang="zh-CN" altLang="en-US"/>
          </a:p>
          <a:p>
            <a:r>
              <a:rPr lang="zh-CN" altLang="en-US"/>
              <a:t>then</a:t>
            </a:r>
            <a:endParaRPr lang="zh-CN" altLang="en-US"/>
          </a:p>
          <a:p>
            <a:r>
              <a:rPr lang="zh-CN" altLang="en-US"/>
              <a:t>command set 1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elif </a:t>
            </a:r>
            <a:r>
              <a:rPr lang="zh-CN" altLang="en-US"/>
              <a:t>command2</a:t>
            </a:r>
            <a:endParaRPr lang="zh-CN" altLang="en-US"/>
          </a:p>
          <a:p>
            <a:r>
              <a:rPr lang="zh-CN" altLang="en-US"/>
              <a:t>then</a:t>
            </a:r>
            <a:endParaRPr lang="zh-CN" altLang="en-US"/>
          </a:p>
          <a:p>
            <a:r>
              <a:rPr lang="zh-CN" altLang="en-US"/>
              <a:t>command set 2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elif</a:t>
            </a:r>
            <a:r>
              <a:rPr lang="zh-CN" altLang="en-US"/>
              <a:t> command3</a:t>
            </a:r>
            <a:endParaRPr lang="zh-CN" altLang="en-US"/>
          </a:p>
          <a:p>
            <a:r>
              <a:rPr lang="zh-CN" altLang="en-US"/>
              <a:t>then</a:t>
            </a:r>
            <a:endParaRPr lang="zh-CN" altLang="en-US"/>
          </a:p>
          <a:p>
            <a:r>
              <a:rPr lang="zh-CN" altLang="en-US"/>
              <a:t>command set 3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elif</a:t>
            </a:r>
            <a:r>
              <a:rPr lang="zh-CN" altLang="en-US"/>
              <a:t> command4</a:t>
            </a:r>
            <a:endParaRPr lang="zh-CN" altLang="en-US"/>
          </a:p>
          <a:p>
            <a:r>
              <a:rPr lang="zh-CN" altLang="en-US"/>
              <a:t>then</a:t>
            </a:r>
            <a:endParaRPr lang="zh-CN" altLang="en-US"/>
          </a:p>
          <a:p>
            <a:r>
              <a:rPr lang="zh-CN" altLang="en-US"/>
              <a:t>command set 4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fi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91100" y="755650"/>
            <a:ext cx="54679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test 命令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902200" y="1365250"/>
            <a:ext cx="609600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test 命令提供了在 if-then 语句中测试不同条件的途径。如果 test 命令中列出的条件成立，</a:t>
            </a:r>
            <a:endParaRPr lang="zh-CN" altLang="en-US"/>
          </a:p>
          <a:p>
            <a:r>
              <a:rPr lang="zh-CN" altLang="en-US"/>
              <a:t>test 命令就会退出并返回退出状态码 0 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991100" y="2454910"/>
            <a:ext cx="4204335" cy="368300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sp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test condition</a:t>
            </a:r>
            <a:endParaRPr lang="zh-CN" altLang="en-US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91100" y="3050540"/>
            <a:ext cx="4203700" cy="922020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spAutoFit/>
          </a:bodyPr>
          <a:p>
            <a:pPr marL="285750" lvl="0" indent="-285750" algn="l">
              <a:buClrTx/>
              <a:buSzTx/>
              <a:buFont typeface="Wingdings" panose="05000000000000000000" charset="0"/>
              <a:buChar char="l"/>
            </a:pPr>
            <a:r>
              <a:rPr lang="zh-CN" altLang="en-US">
                <a:sym typeface="+mn-ea"/>
              </a:rPr>
              <a:t>数值比较</a:t>
            </a:r>
            <a:endParaRPr lang="zh-CN" altLang="en-US">
              <a:sym typeface="+mn-ea"/>
            </a:endParaRPr>
          </a:p>
          <a:p>
            <a:pPr marL="285750" lvl="0" indent="-285750" algn="l">
              <a:buClrTx/>
              <a:buSzTx/>
              <a:buFont typeface="Wingdings" panose="05000000000000000000" charset="0"/>
              <a:buChar char="l"/>
            </a:pPr>
            <a:r>
              <a:rPr lang="zh-CN" altLang="en-US">
                <a:sym typeface="+mn-ea"/>
              </a:rPr>
              <a:t>字符串比较</a:t>
            </a:r>
            <a:endParaRPr lang="zh-CN" altLang="en-US">
              <a:sym typeface="+mn-ea"/>
            </a:endParaRPr>
          </a:p>
          <a:p>
            <a:pPr marL="285750" lvl="0" indent="-285750" algn="l">
              <a:buClrTx/>
              <a:buSzTx/>
              <a:buFont typeface="Wingdings" panose="05000000000000000000" charset="0"/>
              <a:buChar char="l"/>
            </a:pPr>
            <a:r>
              <a:rPr lang="zh-CN" altLang="en-US">
                <a:sym typeface="+mn-ea"/>
              </a:rPr>
              <a:t>文件比较</a:t>
            </a:r>
            <a:endParaRPr lang="zh-CN" altLang="en-US">
              <a:sym typeface="+mn-ea"/>
            </a:endParaRPr>
          </a:p>
        </p:txBody>
      </p:sp>
      <p:graphicFrame>
        <p:nvGraphicFramePr>
          <p:cNvPr id="10" name="表格 9"/>
          <p:cNvGraphicFramePr/>
          <p:nvPr>
            <p:custDataLst>
              <p:tags r:id="rId1"/>
            </p:custDataLst>
          </p:nvPr>
        </p:nvGraphicFramePr>
        <p:xfrm>
          <a:off x="4991100" y="4107180"/>
          <a:ext cx="3074035" cy="2329180"/>
        </p:xfrm>
        <a:graphic>
          <a:graphicData uri="http://schemas.openxmlformats.org/drawingml/2006/table">
            <a:tbl>
              <a:tblPr/>
              <a:tblGrid>
                <a:gridCol w="1297305"/>
                <a:gridCol w="1776730"/>
              </a:tblGrid>
              <a:tr h="4851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整数比较运算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含义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-eq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= 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-ge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&gt;=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Courier New" panose="02070309020205020404" charset="-122"/>
                        </a:rPr>
                        <a:t>-gt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&gt;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Courier New" panose="02070309020205020404" charset="-122"/>
                        </a:rPr>
                        <a:t>-le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&lt;=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Courier New" panose="02070309020205020404" charset="-122"/>
                        </a:rPr>
                        <a:t>-lt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&lt;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Courier New" panose="02070309020205020404" charset="-122"/>
                        </a:rPr>
                        <a:t>-ne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!=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宋体" panose="02010600030101010101" pitchFamily="2" charset="-122"/>
                        </a:rPr>
                        <a:t>为真返回</a:t>
                      </a:r>
                      <a:r>
                        <a:rPr lang="en-US" sz="1400" b="0">
                          <a:solidFill>
                            <a:srgbClr val="323E32"/>
                          </a:solidFill>
                          <a:latin typeface="Courier New" panose="02070309020205020404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323E32"/>
                        </a:solidFill>
                        <a:latin typeface="Courier New" panose="0207030902020502040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/>
        </p:nvGraphicFramePr>
        <p:xfrm>
          <a:off x="8353425" y="4500880"/>
          <a:ext cx="3460750" cy="1813560"/>
        </p:xfrm>
        <a:graphic>
          <a:graphicData uri="http://schemas.openxmlformats.org/drawingml/2006/table">
            <a:tbl>
              <a:tblPr/>
              <a:tblGrid>
                <a:gridCol w="1174750"/>
                <a:gridCol w="2286000"/>
              </a:tblGrid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=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等于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&gt;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大于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&lt;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下雨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!=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不等于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-n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字符是否非0，不为0成立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-z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666666"/>
                          </a:solidFill>
                          <a:latin typeface="Segoe UI" panose="020B0502040204020203" charset="-122"/>
                        </a:rPr>
                        <a:t>字符是否为0，长度0成立</a:t>
                      </a:r>
                      <a:endParaRPr lang="en-US" altLang="en-US" sz="1600" b="0">
                        <a:solidFill>
                          <a:srgbClr val="666666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8966200" y="4089400"/>
            <a:ext cx="203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字符串比较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285115" y="1111885"/>
          <a:ext cx="5106035" cy="5402580"/>
        </p:xfrm>
        <a:graphic>
          <a:graphicData uri="http://schemas.openxmlformats.org/drawingml/2006/table">
            <a:tbl>
              <a:tblPr/>
              <a:tblGrid>
                <a:gridCol w="5106035"/>
              </a:tblGrid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-b FILE ] 如果 FILE 存在且是一个块特殊文件则为真。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-c FILE ] 如果 FILE 存在且是一个字特殊文件则为真。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-d DIR ] 如果 FILE 存在且是一个目录则为真。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8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-e FILE ] 如果 FILE 存在则为真。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-f FILE ] 如果 FILE 存在且是一个普通文件则为真。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-g FILE ] 如果 FILE 存在且已经设置了SGID则为真。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-k FILE ] 如果 FILE 存在且已经设置了粘制位则为真。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-p FILE ] 如果 FILE 存在且是一个名字管道(F如果O)则为真。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-r FILE ] 如果 FILE 存在且是可读的则为真。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8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-s FILE ] 如果 FILE 存在且大小不为0则为真。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-t FD ] 如果文件描述符 FD 打开且指向一个终端则为真。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-u FILE ] 如果 FILE 存在且设置了SUID (set user ID)则为真。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-w FILE ] 如果 FILE存在且是可写的则为真。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-x FILE ] 如果 FILE 存在且是可执行的则为真。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-O FILE ] 如果 FILE 存在且属有效用户ID则为真。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-G FILE ] 如果 FILE 存在且属有效用户组则为真。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8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-L FILE ] 如果 FILE 存在且是一个符号连接则为真。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-N FILE ] 如果 FILE 存在 and has been mod如果ied since it was last read则为真。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-S FILE ] 如果 FILE 存在且是一个套接字则为真。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1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FILE1 -nt FILE2 ] 如果 FILE1 has been changed more recently than FILE2, or 如果 FILE1 exists and FILE2 does not则为真。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FILE1 -ot FILE2 ] 如果 FILE1 比 FILE2 要老, 或者 FILE2 存在且 FILE1 不存在则为真。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4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[ FILE1 -ef FILE2 ] 如果 FILE1 和 FILE2 指向相同的设备和节点号则为真。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67030" y="692785"/>
            <a:ext cx="631126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文件比较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139180" y="794385"/>
            <a:ext cx="4743450" cy="383286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 -d $1 ]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$1" is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directory"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$1" is not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directory"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 -f $1 ]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$1" is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file"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$1" is not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file"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139180" y="4761230"/>
            <a:ext cx="4743450" cy="163893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sh test2.sh dir1</a:t>
            </a:r>
            <a:endParaRPr lang="en-US" altLang="zh-CN" sz="1600">
              <a:solidFill>
                <a:srgbClr val="FF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dir1 is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directory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dir1 is not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sh test2.sh test1.sh</a:t>
            </a:r>
            <a:endParaRPr lang="en-US" altLang="zh-CN" sz="1600">
              <a:solidFill>
                <a:srgbClr val="FF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test1.sh is not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directory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test1.sh is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a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99060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复合条件测试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67030" y="162814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[ condition1 ] &amp;&amp; [ condition2 ]</a:t>
            </a:r>
            <a:r>
              <a:rPr lang="en-US" altLang="zh-CN"/>
              <a:t>  </a:t>
            </a:r>
            <a:r>
              <a:rPr lang="zh-CN" altLang="en-US"/>
              <a:t>逻辑与</a:t>
            </a:r>
            <a:endParaRPr lang="zh-CN" altLang="en-US"/>
          </a:p>
          <a:p>
            <a:r>
              <a:rPr lang="zh-CN" altLang="en-US"/>
              <a:t>[ condition1 ] || [ condition2 ]</a:t>
            </a:r>
            <a:r>
              <a:rPr lang="en-US" altLang="zh-CN"/>
              <a:t>     </a:t>
            </a:r>
            <a:r>
              <a:rPr lang="zh-CN" altLang="en-US"/>
              <a:t>逻辑或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67030" y="2542540"/>
            <a:ext cx="5728970" cy="92202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[ -d $1 ]  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&amp;&amp;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 echo " ok " 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||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 echo "no"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7030" y="3661410"/>
            <a:ext cx="5728970" cy="119888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 sh test3.sh dir1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ok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 sh test3.sh file1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no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7030" y="5084445"/>
            <a:ext cx="5627370" cy="145288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 os_ver_c=`(sudo cat /etc/bclinux-release || sudo cat /etc/redhat-release || sudo cat /etc/issue |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grep -v  ^$ 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|head -n1 ) `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 echo $os_ver_c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>
              <a:buClrTx/>
              <a:buSzTx/>
              <a:buFontTx/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CentOS Linux release 7.9.2009 (Core)</a:t>
            </a:r>
            <a:endParaRPr lang="en-US" altLang="zh-CN" sz="16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40500" y="990600"/>
            <a:ext cx="46101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ClrTx/>
              <a:buSzTx/>
              <a:buFont typeface="Wingdings" panose="05000000000000000000" charset="0"/>
              <a:buChar char="Ø"/>
            </a:pPr>
            <a:r>
              <a:rPr lang="zh-CN" altLang="en-US">
                <a:sym typeface="+mn-ea"/>
              </a:rPr>
              <a:t>使用双</a:t>
            </a:r>
            <a:r>
              <a:rPr lang="zh-CN" altLang="en-US">
                <a:sym typeface="+mn-ea"/>
              </a:rPr>
              <a:t>圆</a:t>
            </a:r>
            <a:r>
              <a:rPr lang="zh-CN" altLang="en-US">
                <a:sym typeface="+mn-ea"/>
              </a:rPr>
              <a:t>括号</a:t>
            </a:r>
            <a:endParaRPr lang="zh-CN" altLang="en-US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91300" y="1466850"/>
            <a:ext cx="44894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(( expression ))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6540500" y="2040890"/>
            <a:ext cx="43497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使用双方括号</a:t>
            </a:r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6623050" y="2527300"/>
            <a:ext cx="44894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[[</a:t>
            </a:r>
            <a:r>
              <a:rPr lang="zh-CN" altLang="en-US"/>
              <a:t> expression </a:t>
            </a:r>
            <a:r>
              <a:rPr lang="en-US" altLang="zh-CN"/>
              <a:t>]]</a:t>
            </a:r>
            <a:endParaRPr lang="en-US" altLang="zh-CN"/>
          </a:p>
        </p:txBody>
      </p:sp>
      <p:graphicFrame>
        <p:nvGraphicFramePr>
          <p:cNvPr id="12" name="表格 11"/>
          <p:cNvGraphicFramePr/>
          <p:nvPr>
            <p:custDataLst>
              <p:tags r:id="rId2"/>
            </p:custDataLst>
          </p:nvPr>
        </p:nvGraphicFramePr>
        <p:xfrm>
          <a:off x="6623050" y="3091180"/>
          <a:ext cx="5168265" cy="2951480"/>
        </p:xfrm>
        <a:graphic>
          <a:graphicData uri="http://schemas.openxmlformats.org/drawingml/2006/table">
            <a:tbl>
              <a:tblPr/>
              <a:tblGrid>
                <a:gridCol w="2251075"/>
                <a:gridCol w="2917190"/>
              </a:tblGrid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符号</a:t>
                      </a:r>
                      <a:endParaRPr lang="en-US" altLang="en-US" sz="1200" b="1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5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描述</a:t>
                      </a:r>
                      <a:endParaRPr lang="en-US" altLang="en-US" sz="1200" b="1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5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val++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后增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val–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后减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++val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先增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–val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先减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!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逻辑求反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~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位求反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**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幂运算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&lt;&lt;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左位移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&gt;&gt;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右位移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&amp;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位布尔和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|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位布尔或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&amp;&amp;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逻辑和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7F7"/>
                    </a:solidFill>
                  </a:tcPr>
                </a:tc>
              </a:tr>
              <a:tr h="210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||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4F4F4F"/>
                          </a:solidFill>
                          <a:latin typeface="宋体" panose="02010600030101010101" pitchFamily="2" charset="-122"/>
                        </a:rPr>
                        <a:t>逻辑或</a:t>
                      </a:r>
                      <a:endParaRPr lang="en-US" altLang="en-US" sz="1200" b="0">
                        <a:solidFill>
                          <a:srgbClr val="4F4F4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030" y="882650"/>
            <a:ext cx="330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for 循环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25780" y="1339215"/>
            <a:ext cx="2978150" cy="119888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for var in list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done</a:t>
            </a:r>
            <a:endParaRPr lang="zh-CN" altLang="en-US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9430" y="2775585"/>
            <a:ext cx="4737100" cy="203009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for str in {a,p,p,l,e}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do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-n $str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done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5780" y="5354320"/>
            <a:ext cx="4731385" cy="64516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 sh test4.sh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apple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56300" y="2903855"/>
            <a:ext cx="5918200" cy="164655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#!/bin/bash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for str in `cat 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$1</a:t>
            </a:r>
            <a:r>
              <a:rPr lang="en-US" altLang="zh-CN" sz="1600">
                <a:solidFill>
                  <a:schemeClr val="bg1"/>
                </a:solidFill>
                <a:sym typeface="+mn-ea"/>
              </a:rPr>
              <a:t>`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do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-n $str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done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56300" y="4784725"/>
            <a:ext cx="5918200" cy="178435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$ sh test5.sh man.txt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PWD(1)UserCommandsPWD(1)NAMEpwd-printnameofcurrent/workingdirectorySYNOPSISpwd[OPTION]...DESCRIPTIONPrintthefullfilenameofthecurrentworkingdirectory.-L,--logicalusePWDfromenvironment,evenifitcontainssymlinks-P,--physicalavoidallsymlinks--helpdisplaythishelpandexit--versionoutputversioninformationandexit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56300" y="669290"/>
            <a:ext cx="4710430" cy="214503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$</a:t>
            </a:r>
            <a:r>
              <a:rPr lang="en-US" altLang="zh-CN" sz="600">
                <a:solidFill>
                  <a:schemeClr val="bg1"/>
                </a:solidFill>
                <a:sym typeface="+mn-ea"/>
              </a:rPr>
              <a:t> cat man.txt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PWD(1)                                                                   User Commands                                                                  PWD(1)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NAME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pwd - print name of current/working directory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SYNOPSIS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pwd [OPTION]...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DESCRIPTION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Print the full filename of the current working directory.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-L, --logical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       use PWD from environment, even if it contains symlinks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-P, --physical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       avoid all symlinks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--help display this help and exit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--version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600">
                <a:solidFill>
                  <a:schemeClr val="bg1"/>
                </a:solidFill>
                <a:sym typeface="+mn-ea"/>
              </a:rPr>
              <a:t>              output version information and exit</a:t>
            </a:r>
            <a:endParaRPr lang="en-US" altLang="zh-CN" sz="600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结构化</a:t>
            </a:r>
            <a:r>
              <a:rPr lang="zh-CN" altLang="en-US" dirty="0">
                <a:cs typeface="+mn-ea"/>
                <a:sym typeface="+mn-ea"/>
              </a:rPr>
              <a:t>指令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3080" y="977900"/>
            <a:ext cx="36195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while 循环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82930" y="1457960"/>
            <a:ext cx="2692400" cy="189484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while test command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other 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done</a:t>
            </a:r>
            <a:endParaRPr lang="zh-CN" altLang="en-US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8630" y="3606800"/>
            <a:ext cx="6096000" cy="6178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until 循环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82930" y="4027170"/>
            <a:ext cx="2692400" cy="201168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until test 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other commands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done</a:t>
            </a:r>
            <a:endParaRPr lang="zh-CN" altLang="en-US">
              <a:sym typeface="+mn-ea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3948430" y="1180465"/>
          <a:ext cx="7418705" cy="4921885"/>
        </p:xfrm>
        <a:graphic>
          <a:graphicData uri="http://schemas.openxmlformats.org/drawingml/2006/table">
            <a:tbl>
              <a:tblPr/>
              <a:tblGrid>
                <a:gridCol w="1140460"/>
                <a:gridCol w="770890"/>
                <a:gridCol w="2946400"/>
                <a:gridCol w="2560955"/>
              </a:tblGrid>
              <a:tr h="1803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分类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命令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用途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示例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BEB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ls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列出当前目录下的文件和子目录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ls -l /path/to/directory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改变当前工作目录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cd /path/to/directory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pwd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显示当前工作目录的路径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pwd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mkdir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创建一个新目录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mkdir newdirectory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rm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删除一个文件或目录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rm file.txt 或 rm -r directory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22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复制一个文件或目录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cp sourcefile destinationfile 或 cp -r sourcedir destinationdir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mv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移动或重命名一个文件或目录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mv oldname newname 或 mv olddir newdir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90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文件操作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touch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创建一个新文件或更新一个已存在文件的时间戳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touch newfile.txt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文件查看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cat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连接文件并打印到标准输出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cat 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文件查看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less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分页查看文本文件的内容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less 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文本处理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grep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在文件中搜索指定的字符串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grep pattern 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文件查找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find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查找文件或目录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find / -name filename.txt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文件压缩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tar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打包、压缩和解压文件和目录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tar -cvzf archive.tar.gz directory/ 或 tar -xvzf archive.tar.gz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文件下载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wget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下载文件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wget https://example.com/file.zip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远程访问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ssh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远程登录到另一个计算机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ssh username@hostname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远程复制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scp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在本地主机和远程主机之间复制文件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scp file.txt username@hostname:/remote/directory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权限管理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chmod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修改文件权限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chmod u=rw,go=r 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用户管理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chown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更改文件所有者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chown username file.txt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进程管理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ps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列出运行中的进程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ps -e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进程管理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kill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终止一个正在运行的进程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kill PID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系统监控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top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实时显示系统资源使用情况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121212"/>
                          </a:solidFill>
                          <a:latin typeface="Arial" panose="020B0604020202020204" charset="-122"/>
                        </a:rPr>
                        <a:t>top</a:t>
                      </a:r>
                      <a:endParaRPr lang="en-US" altLang="en-US" sz="1000" b="0">
                        <a:solidFill>
                          <a:srgbClr val="121212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0">
                    <a:lnL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D1D1D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5772150" y="660400"/>
            <a:ext cx="24701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shell</a:t>
            </a:r>
            <a:r>
              <a:rPr lang="zh-CN" altLang="en-US" sz="2000"/>
              <a:t>常用命令</a:t>
            </a:r>
            <a:endParaRPr lang="zh-CN" altLang="en-US" sz="2000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形 12"/>
          <p:cNvSpPr/>
          <p:nvPr>
            <p:custDataLst>
              <p:tags r:id="rId1"/>
            </p:custDataLst>
          </p:nvPr>
        </p:nvSpPr>
        <p:spPr>
          <a:xfrm>
            <a:off x="1212032" y="755604"/>
            <a:ext cx="6011952" cy="5363261"/>
          </a:xfrm>
          <a:custGeom>
            <a:avLst/>
            <a:gdLst>
              <a:gd name="connsiteX0" fmla="*/ 5036380 w 7181844"/>
              <a:gd name="connsiteY0" fmla="*/ 0 h 6406922"/>
              <a:gd name="connsiteX1" fmla="*/ 2145466 w 7181844"/>
              <a:gd name="connsiteY1" fmla="*/ 0 h 6406922"/>
              <a:gd name="connsiteX2" fmla="*/ 1539405 w 7181844"/>
              <a:gd name="connsiteY2" fmla="*/ 350004 h 6406922"/>
              <a:gd name="connsiteX3" fmla="*/ 93949 w 7181844"/>
              <a:gd name="connsiteY3" fmla="*/ 2853457 h 6406922"/>
              <a:gd name="connsiteX4" fmla="*/ 93949 w 7181844"/>
              <a:gd name="connsiteY4" fmla="*/ 3553466 h 6406922"/>
              <a:gd name="connsiteX5" fmla="*/ 1539405 w 7181844"/>
              <a:gd name="connsiteY5" fmla="*/ 6056919 h 6406922"/>
              <a:gd name="connsiteX6" fmla="*/ 2145466 w 7181844"/>
              <a:gd name="connsiteY6" fmla="*/ 6406923 h 6406922"/>
              <a:gd name="connsiteX7" fmla="*/ 5036380 w 7181844"/>
              <a:gd name="connsiteY7" fmla="*/ 6406923 h 6406922"/>
              <a:gd name="connsiteX8" fmla="*/ 5642440 w 7181844"/>
              <a:gd name="connsiteY8" fmla="*/ 6056919 h 6406922"/>
              <a:gd name="connsiteX9" fmla="*/ 7087897 w 7181844"/>
              <a:gd name="connsiteY9" fmla="*/ 3553466 h 6406922"/>
              <a:gd name="connsiteX10" fmla="*/ 7087897 w 7181844"/>
              <a:gd name="connsiteY10" fmla="*/ 2853457 h 6406922"/>
              <a:gd name="connsiteX11" fmla="*/ 5642440 w 7181844"/>
              <a:gd name="connsiteY11" fmla="*/ 350004 h 6406922"/>
              <a:gd name="connsiteX12" fmla="*/ 5036380 w 7181844"/>
              <a:gd name="connsiteY12" fmla="*/ 0 h 640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1844" h="6406922">
                <a:moveTo>
                  <a:pt x="5036380" y="0"/>
                </a:moveTo>
                <a:lnTo>
                  <a:pt x="2145466" y="0"/>
                </a:lnTo>
                <a:cubicBezTo>
                  <a:pt x="1895550" y="0"/>
                  <a:pt x="1664670" y="133247"/>
                  <a:pt x="1539405" y="350004"/>
                </a:cubicBezTo>
                <a:lnTo>
                  <a:pt x="93949" y="2853457"/>
                </a:lnTo>
                <a:cubicBezTo>
                  <a:pt x="-31316" y="3070214"/>
                  <a:pt x="-31316" y="3336709"/>
                  <a:pt x="93949" y="3553466"/>
                </a:cubicBezTo>
                <a:lnTo>
                  <a:pt x="1539405" y="6056919"/>
                </a:lnTo>
                <a:cubicBezTo>
                  <a:pt x="1664670" y="6273676"/>
                  <a:pt x="1895550" y="6406923"/>
                  <a:pt x="2145466" y="6406923"/>
                </a:cubicBezTo>
                <a:lnTo>
                  <a:pt x="5036380" y="6406923"/>
                </a:lnTo>
                <a:cubicBezTo>
                  <a:pt x="5286295" y="6406923"/>
                  <a:pt x="5517175" y="6273676"/>
                  <a:pt x="5642440" y="6056919"/>
                </a:cubicBezTo>
                <a:lnTo>
                  <a:pt x="7087897" y="3553466"/>
                </a:lnTo>
                <a:cubicBezTo>
                  <a:pt x="7213161" y="3336709"/>
                  <a:pt x="7213161" y="3070214"/>
                  <a:pt x="7087897" y="2853457"/>
                </a:cubicBezTo>
                <a:lnTo>
                  <a:pt x="5642440" y="350004"/>
                </a:lnTo>
                <a:cubicBezTo>
                  <a:pt x="5517789" y="133247"/>
                  <a:pt x="5286295" y="0"/>
                  <a:pt x="5036380" y="0"/>
                </a:cubicBezTo>
                <a:close/>
              </a:path>
            </a:pathLst>
          </a:custGeom>
          <a:noFill/>
          <a:ln w="254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p>
            <a:endParaRPr lang="zh-CN" altLang="en-US"/>
          </a:p>
        </p:txBody>
      </p:sp>
      <p:sp>
        <p:nvSpPr>
          <p:cNvPr id="19" name="任意多边形: 形状 18"/>
          <p:cNvSpPr/>
          <p:nvPr>
            <p:custDataLst>
              <p:tags r:id="rId2"/>
            </p:custDataLst>
          </p:nvPr>
        </p:nvSpPr>
        <p:spPr>
          <a:xfrm>
            <a:off x="395906" y="-160"/>
            <a:ext cx="2998789" cy="6858160"/>
          </a:xfrm>
          <a:custGeom>
            <a:avLst/>
            <a:gdLst>
              <a:gd name="connsiteX0" fmla="*/ 1848337 w 3006008"/>
              <a:gd name="connsiteY0" fmla="*/ 0 h 6874670"/>
              <a:gd name="connsiteX1" fmla="*/ 3006006 w 3006008"/>
              <a:gd name="connsiteY1" fmla="*/ 0 h 6874670"/>
              <a:gd name="connsiteX2" fmla="*/ 1276111 w 3006008"/>
              <a:gd name="connsiteY2" fmla="*/ 2996085 h 6874670"/>
              <a:gd name="connsiteX3" fmla="*/ 1276111 w 3006008"/>
              <a:gd name="connsiteY3" fmla="*/ 3878585 h 6874670"/>
              <a:gd name="connsiteX4" fmla="*/ 3006008 w 3006008"/>
              <a:gd name="connsiteY4" fmla="*/ 6874670 h 6874670"/>
              <a:gd name="connsiteX5" fmla="*/ 1848338 w 3006008"/>
              <a:gd name="connsiteY5" fmla="*/ 6874670 h 6874670"/>
              <a:gd name="connsiteX6" fmla="*/ 118441 w 3006008"/>
              <a:gd name="connsiteY6" fmla="*/ 3878585 h 6874670"/>
              <a:gd name="connsiteX7" fmla="*/ 118441 w 3006008"/>
              <a:gd name="connsiteY7" fmla="*/ 2996085 h 687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06008" h="6874670">
                <a:moveTo>
                  <a:pt x="1848337" y="0"/>
                </a:moveTo>
                <a:lnTo>
                  <a:pt x="3006006" y="0"/>
                </a:lnTo>
                <a:lnTo>
                  <a:pt x="1276111" y="2996085"/>
                </a:lnTo>
                <a:cubicBezTo>
                  <a:pt x="1118191" y="3269350"/>
                  <a:pt x="1118191" y="3605319"/>
                  <a:pt x="1276111" y="3878585"/>
                </a:cubicBezTo>
                <a:lnTo>
                  <a:pt x="3006008" y="6874670"/>
                </a:lnTo>
                <a:lnTo>
                  <a:pt x="1848338" y="6874670"/>
                </a:lnTo>
                <a:lnTo>
                  <a:pt x="118441" y="3878585"/>
                </a:lnTo>
                <a:cubicBezTo>
                  <a:pt x="-39480" y="3605319"/>
                  <a:pt x="-39480" y="3269350"/>
                  <a:pt x="118441" y="2996085"/>
                </a:cubicBezTo>
                <a:close/>
              </a:path>
            </a:pathLst>
          </a:custGeom>
          <a:solidFill>
            <a:schemeClr val="accent1"/>
          </a:solidFill>
          <a:ln w="9452" cap="flat">
            <a:noFill/>
            <a:prstDash val="solid"/>
            <a:miter/>
          </a:ln>
        </p:spPr>
        <p:txBody>
          <a:bodyPr rtlCol="0" anchor="ctr"/>
          <a:p>
            <a:endParaRPr lang="zh-CN" altLang="en-US"/>
          </a:p>
        </p:txBody>
      </p:sp>
      <p:pic>
        <p:nvPicPr>
          <p:cNvPr id="22" name="图片 2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/>
          <a:srcRect l="12764" r="12764"/>
          <a:stretch>
            <a:fillRect/>
          </a:stretch>
        </p:blipFill>
        <p:spPr bwMode="auto">
          <a:xfrm>
            <a:off x="1859226" y="1341285"/>
            <a:ext cx="4717561" cy="4191900"/>
          </a:xfrm>
          <a:custGeom>
            <a:avLst/>
            <a:gdLst>
              <a:gd name="connsiteX0" fmla="*/ 1330338 w 4728918"/>
              <a:gd name="connsiteY0" fmla="*/ 0 h 4201992"/>
              <a:gd name="connsiteX1" fmla="*/ 3398613 w 4728918"/>
              <a:gd name="connsiteY1" fmla="*/ 0 h 4201992"/>
              <a:gd name="connsiteX2" fmla="*/ 3436462 w 4728918"/>
              <a:gd name="connsiteY2" fmla="*/ 7601 h 4201992"/>
              <a:gd name="connsiteX3" fmla="*/ 3715290 w 4728918"/>
              <a:gd name="connsiteY3" fmla="*/ 222124 h 4201992"/>
              <a:gd name="connsiteX4" fmla="*/ 4667058 w 4728918"/>
              <a:gd name="connsiteY4" fmla="*/ 1870534 h 4201992"/>
              <a:gd name="connsiteX5" fmla="*/ 4667058 w 4728918"/>
              <a:gd name="connsiteY5" fmla="*/ 2331457 h 4201992"/>
              <a:gd name="connsiteX6" fmla="*/ 3715290 w 4728918"/>
              <a:gd name="connsiteY6" fmla="*/ 3979867 h 4201992"/>
              <a:gd name="connsiteX7" fmla="*/ 3436405 w 4728918"/>
              <a:gd name="connsiteY7" fmla="*/ 4194390 h 4201992"/>
              <a:gd name="connsiteX8" fmla="*/ 3398574 w 4728918"/>
              <a:gd name="connsiteY8" fmla="*/ 4201992 h 4201992"/>
              <a:gd name="connsiteX9" fmla="*/ 1330345 w 4728918"/>
              <a:gd name="connsiteY9" fmla="*/ 4201992 h 4201992"/>
              <a:gd name="connsiteX10" fmla="*/ 1292514 w 4728918"/>
              <a:gd name="connsiteY10" fmla="*/ 4194390 h 4201992"/>
              <a:gd name="connsiteX11" fmla="*/ 1013628 w 4728918"/>
              <a:gd name="connsiteY11" fmla="*/ 3979867 h 4201992"/>
              <a:gd name="connsiteX12" fmla="*/ 61861 w 4728918"/>
              <a:gd name="connsiteY12" fmla="*/ 2331457 h 4201992"/>
              <a:gd name="connsiteX13" fmla="*/ 61861 w 4728918"/>
              <a:gd name="connsiteY13" fmla="*/ 1870534 h 4201992"/>
              <a:gd name="connsiteX14" fmla="*/ 1013628 w 4728918"/>
              <a:gd name="connsiteY14" fmla="*/ 222124 h 4201992"/>
              <a:gd name="connsiteX15" fmla="*/ 1292515 w 4728918"/>
              <a:gd name="connsiteY15" fmla="*/ 7601 h 420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28918" h="4201992">
                <a:moveTo>
                  <a:pt x="1330338" y="0"/>
                </a:moveTo>
                <a:lnTo>
                  <a:pt x="3398613" y="0"/>
                </a:lnTo>
                <a:lnTo>
                  <a:pt x="3436462" y="7601"/>
                </a:lnTo>
                <a:cubicBezTo>
                  <a:pt x="3552602" y="38967"/>
                  <a:pt x="3653733" y="115080"/>
                  <a:pt x="3715290" y="222124"/>
                </a:cubicBezTo>
                <a:lnTo>
                  <a:pt x="4667058" y="1870534"/>
                </a:lnTo>
                <a:cubicBezTo>
                  <a:pt x="4749539" y="2013258"/>
                  <a:pt x="4749539" y="2188733"/>
                  <a:pt x="4667058" y="2331457"/>
                </a:cubicBezTo>
                <a:lnTo>
                  <a:pt x="3715290" y="3979867"/>
                </a:lnTo>
                <a:cubicBezTo>
                  <a:pt x="3653429" y="4086911"/>
                  <a:pt x="3552451" y="4163024"/>
                  <a:pt x="3436405" y="4194390"/>
                </a:cubicBezTo>
                <a:lnTo>
                  <a:pt x="3398574" y="4201992"/>
                </a:lnTo>
                <a:lnTo>
                  <a:pt x="1330345" y="4201992"/>
                </a:lnTo>
                <a:lnTo>
                  <a:pt x="1292514" y="4194390"/>
                </a:lnTo>
                <a:cubicBezTo>
                  <a:pt x="1176468" y="4163024"/>
                  <a:pt x="1075490" y="4086911"/>
                  <a:pt x="1013628" y="3979867"/>
                </a:cubicBezTo>
                <a:lnTo>
                  <a:pt x="61861" y="2331457"/>
                </a:lnTo>
                <a:cubicBezTo>
                  <a:pt x="-20620" y="2188733"/>
                  <a:pt x="-20620" y="2013258"/>
                  <a:pt x="61861" y="1870534"/>
                </a:cubicBezTo>
                <a:lnTo>
                  <a:pt x="1013628" y="222124"/>
                </a:lnTo>
                <a:cubicBezTo>
                  <a:pt x="1075490" y="115080"/>
                  <a:pt x="1176469" y="38967"/>
                  <a:pt x="1292515" y="760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图形 12"/>
          <p:cNvSpPr/>
          <p:nvPr>
            <p:custDataLst>
              <p:tags r:id="rId5"/>
            </p:custDataLst>
          </p:nvPr>
        </p:nvSpPr>
        <p:spPr>
          <a:xfrm>
            <a:off x="2387406" y="1795840"/>
            <a:ext cx="3661204" cy="3266159"/>
          </a:xfrm>
          <a:custGeom>
            <a:avLst/>
            <a:gdLst>
              <a:gd name="connsiteX0" fmla="*/ 5036380 w 7181844"/>
              <a:gd name="connsiteY0" fmla="*/ 0 h 6406922"/>
              <a:gd name="connsiteX1" fmla="*/ 2145466 w 7181844"/>
              <a:gd name="connsiteY1" fmla="*/ 0 h 6406922"/>
              <a:gd name="connsiteX2" fmla="*/ 1539405 w 7181844"/>
              <a:gd name="connsiteY2" fmla="*/ 350004 h 6406922"/>
              <a:gd name="connsiteX3" fmla="*/ 93949 w 7181844"/>
              <a:gd name="connsiteY3" fmla="*/ 2853457 h 6406922"/>
              <a:gd name="connsiteX4" fmla="*/ 93949 w 7181844"/>
              <a:gd name="connsiteY4" fmla="*/ 3553466 h 6406922"/>
              <a:gd name="connsiteX5" fmla="*/ 1539405 w 7181844"/>
              <a:gd name="connsiteY5" fmla="*/ 6056919 h 6406922"/>
              <a:gd name="connsiteX6" fmla="*/ 2145466 w 7181844"/>
              <a:gd name="connsiteY6" fmla="*/ 6406923 h 6406922"/>
              <a:gd name="connsiteX7" fmla="*/ 5036380 w 7181844"/>
              <a:gd name="connsiteY7" fmla="*/ 6406923 h 6406922"/>
              <a:gd name="connsiteX8" fmla="*/ 5642440 w 7181844"/>
              <a:gd name="connsiteY8" fmla="*/ 6056919 h 6406922"/>
              <a:gd name="connsiteX9" fmla="*/ 7087897 w 7181844"/>
              <a:gd name="connsiteY9" fmla="*/ 3553466 h 6406922"/>
              <a:gd name="connsiteX10" fmla="*/ 7087897 w 7181844"/>
              <a:gd name="connsiteY10" fmla="*/ 2853457 h 6406922"/>
              <a:gd name="connsiteX11" fmla="*/ 5642440 w 7181844"/>
              <a:gd name="connsiteY11" fmla="*/ 350004 h 6406922"/>
              <a:gd name="connsiteX12" fmla="*/ 5036380 w 7181844"/>
              <a:gd name="connsiteY12" fmla="*/ 0 h 640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1844" h="6406922">
                <a:moveTo>
                  <a:pt x="5036380" y="0"/>
                </a:moveTo>
                <a:lnTo>
                  <a:pt x="2145466" y="0"/>
                </a:lnTo>
                <a:cubicBezTo>
                  <a:pt x="1895550" y="0"/>
                  <a:pt x="1664670" y="133247"/>
                  <a:pt x="1539405" y="350004"/>
                </a:cubicBezTo>
                <a:lnTo>
                  <a:pt x="93949" y="2853457"/>
                </a:lnTo>
                <a:cubicBezTo>
                  <a:pt x="-31316" y="3070214"/>
                  <a:pt x="-31316" y="3336709"/>
                  <a:pt x="93949" y="3553466"/>
                </a:cubicBezTo>
                <a:lnTo>
                  <a:pt x="1539405" y="6056919"/>
                </a:lnTo>
                <a:cubicBezTo>
                  <a:pt x="1664670" y="6273676"/>
                  <a:pt x="1895550" y="6406923"/>
                  <a:pt x="2145466" y="6406923"/>
                </a:cubicBezTo>
                <a:lnTo>
                  <a:pt x="5036380" y="6406923"/>
                </a:lnTo>
                <a:cubicBezTo>
                  <a:pt x="5286295" y="6406923"/>
                  <a:pt x="5517175" y="6273676"/>
                  <a:pt x="5642440" y="6056919"/>
                </a:cubicBezTo>
                <a:lnTo>
                  <a:pt x="7087897" y="3553466"/>
                </a:lnTo>
                <a:cubicBezTo>
                  <a:pt x="7213161" y="3336709"/>
                  <a:pt x="7213161" y="3070214"/>
                  <a:pt x="7087897" y="2853457"/>
                </a:cubicBezTo>
                <a:lnTo>
                  <a:pt x="5642440" y="350004"/>
                </a:lnTo>
                <a:cubicBezTo>
                  <a:pt x="5517789" y="133247"/>
                  <a:pt x="5286295" y="0"/>
                  <a:pt x="5036380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6138" cap="flat">
            <a:noFill/>
            <a:prstDash val="solid"/>
            <a:miter/>
          </a:ln>
        </p:spPr>
        <p:txBody>
          <a:bodyPr rtlCol="0" anchor="ctr"/>
          <a:p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8229600" y="1219142"/>
            <a:ext cx="3048000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200" b="1" spc="26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课程目标</a:t>
            </a:r>
            <a:endParaRPr lang="zh-CN" altLang="en-US" sz="4200" b="1" spc="26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7340600" y="2284730"/>
            <a:ext cx="4475480" cy="398716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2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1、环境变量说明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2、命令替换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3、输入和输出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4、if-then</a:t>
            </a:r>
            <a:r>
              <a:rPr altLang="zh-CN" sz="2200">
                <a:sym typeface="+mn-ea"/>
              </a:rPr>
              <a:t> 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5、for</a:t>
            </a:r>
            <a:r>
              <a:rPr altLang="zh-CN" sz="2200">
                <a:sym typeface="+mn-ea"/>
              </a:rPr>
              <a:t> </a:t>
            </a:r>
            <a:r>
              <a:rPr lang="zh-CN" altLang="en-US" sz="2200">
                <a:sym typeface="+mn-ea"/>
              </a:rPr>
              <a:t>循环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6、while 循环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7、until 循环</a:t>
            </a:r>
            <a:endParaRPr lang="zh-CN" altLang="en-US" sz="2200">
              <a:sym typeface="+mn-ea"/>
            </a:endParaRPr>
          </a:p>
          <a:p>
            <a:pPr lvl="0" indent="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+mn-ea"/>
            </a:pPr>
            <a:r>
              <a:rPr lang="zh-CN" altLang="en-US" sz="2200">
                <a:sym typeface="+mn-ea"/>
              </a:rPr>
              <a:t>8、shell常用命令</a:t>
            </a:r>
            <a:endParaRPr lang="zh-CN" altLang="en-US" sz="2200">
              <a:sym typeface="+mn-ea"/>
            </a:endParaRPr>
          </a:p>
        </p:txBody>
      </p:sp>
    </p:spTree>
    <p:custDataLst>
      <p:tags r:id="rId8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altLang="zh-CN" dirty="0"/>
              <a:t>Shell</a:t>
            </a:r>
            <a:r>
              <a:rPr lang="zh-CN" altLang="en-US" dirty="0"/>
              <a:t>编程</a:t>
            </a:r>
            <a:r>
              <a:rPr lang="en-US" altLang="zh-CN" dirty="0"/>
              <a:t> - </a:t>
            </a:r>
            <a:r>
              <a:rPr lang="zh-CN" dirty="0">
                <a:cs typeface="+mn-ea"/>
                <a:sym typeface="+mn-ea"/>
              </a:rPr>
              <a:t>实例</a:t>
            </a:r>
            <a:endParaRPr lang="zh-CN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1617980" y="3532505"/>
            <a:ext cx="4144010" cy="2088515"/>
          </a:xfrm>
        </p:spPr>
        <p:txBody>
          <a:bodyPr>
            <a:noAutofit/>
          </a:bodyPr>
          <a:lstStyle/>
          <a:p>
            <a:r>
              <a:rPr sz="2000" dirty="0"/>
              <a:t>检查是否禁止ctrl+alt+del</a:t>
            </a:r>
            <a:endParaRPr sz="2000" dirty="0"/>
          </a:p>
          <a:p>
            <a:r>
              <a:rPr sz="2000" dirty="0"/>
              <a:t>FTP 上传脚本</a:t>
            </a:r>
            <a:endParaRPr sz="2000" dirty="0"/>
          </a:p>
          <a:p>
            <a:r>
              <a:rPr lang="en-US" altLang="zh-CN" sz="2000">
                <a:sym typeface="+mn-ea"/>
              </a:rPr>
              <a:t>Linux</a:t>
            </a:r>
            <a:r>
              <a:rPr lang="zh-CN" altLang="en-US" sz="2000">
                <a:sym typeface="+mn-ea"/>
              </a:rPr>
              <a:t>自定义操作日志</a:t>
            </a:r>
            <a:endParaRPr lang="zh-CN" altLang="en-US" sz="2000">
              <a:sym typeface="+mn-ea"/>
            </a:endParaRPr>
          </a:p>
          <a:p>
            <a:r>
              <a:rPr lang="en-US" altLang="zh-CN" sz="2000">
                <a:sym typeface="+mn-ea"/>
              </a:rPr>
              <a:t>Linux </a:t>
            </a:r>
            <a:r>
              <a:rPr lang="zh-CN" altLang="en-US" sz="2000">
                <a:sym typeface="+mn-ea"/>
              </a:rPr>
              <a:t>服务检测脚本</a:t>
            </a:r>
            <a:endParaRPr sz="2000" dirty="0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</a:t>
            </a:r>
            <a:r>
              <a:rPr lang="zh-CN" dirty="0">
                <a:cs typeface="+mn-ea"/>
                <a:sym typeface="+mn-ea"/>
              </a:rPr>
              <a:t>实例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5950" y="959485"/>
            <a:ext cx="868553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实例</a:t>
            </a:r>
            <a:r>
              <a:rPr lang="en-US" altLang="zh-CN"/>
              <a:t>1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# 功能 </a:t>
            </a:r>
            <a:r>
              <a:rPr lang="en-US" altLang="zh-CN"/>
              <a:t> </a:t>
            </a:r>
            <a:r>
              <a:rPr lang="zh-CN" altLang="en-US"/>
              <a:t>.检查是否禁止ctrl+alt+del</a:t>
            </a:r>
            <a:endParaRPr lang="zh-CN" altLang="en-US"/>
          </a:p>
          <a:p>
            <a:r>
              <a:rPr lang="zh-CN" altLang="en-US"/>
              <a:t>#redhat6以上的版本根据/usr/lib/systemd/system/ctrl-alt-del.target存在与否判断是否开启，文件不存在，</a:t>
            </a:r>
            <a:endParaRPr lang="zh-CN" altLang="en-US"/>
          </a:p>
          <a:p>
            <a:r>
              <a:rPr lang="zh-CN" altLang="en-US"/>
              <a:t>#则安全。redhat6则需要/etc/init/control-alt-delete.conf文件中的start？on？control-alt-delete注释掉，注释掉则安全。</a:t>
            </a:r>
            <a:endParaRPr lang="zh-CN" altLang="en-US"/>
          </a:p>
          <a:p>
            <a:r>
              <a:rPr lang="zh-CN" altLang="en-US"/>
              <a:t>#其他情况下则看文件/etc/inittab中不包含ca::ctrlaltdel:/sbin/shutdown？-r？-t？4？now配置，则符合安全要求。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#加固方案</a:t>
            </a:r>
            <a:endParaRPr lang="zh-CN" altLang="en-US"/>
          </a:p>
          <a:p>
            <a:r>
              <a:rPr lang="zh-CN" altLang="en-US"/>
              <a:t>#加固方案来源于配置规范，仅供参考，实际加固方法由系统集成商、设备原厂和管理员共同确定。</a:t>
            </a:r>
            <a:endParaRPr lang="zh-CN" altLang="en-US"/>
          </a:p>
          <a:p>
            <a:r>
              <a:rPr lang="zh-CN" altLang="en-US"/>
              <a:t>#</a:t>
            </a:r>
            <a:endParaRPr lang="zh-CN" altLang="en-US"/>
          </a:p>
          <a:p>
            <a:r>
              <a:rPr lang="zh-CN" altLang="en-US"/>
              <a:t>## vi /etc/inittab将以下行ca::ctrlaltdel:/sbin/shutdown -r -t 4 now修改为：ca::ctrlaltdel:/bin/true或者将此行删除、注释，修改为其它命令均可，</a:t>
            </a:r>
            <a:endParaRPr lang="zh-CN" altLang="en-US"/>
          </a:p>
          <a:p>
            <a:r>
              <a:rPr lang="zh-CN" altLang="en-US"/>
              <a:t>#如：ca::ctrlaltdel:/bin/echo "CTRL-ALT-DEL is disabled"</a:t>
            </a:r>
            <a:endParaRPr lang="zh-CN" altLang="en-US"/>
          </a:p>
          <a:p>
            <a:endParaRPr lang="zh-CN" altLang="en-US"/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911080" y="479425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showAsIcon="1" r:id="rId1" imgW="971550" imgH="952500" progId="Package">
                  <p:embed/>
                </p:oleObj>
              </mc:Choice>
              <mc:Fallback>
                <p:oleObj name="" showAsIcon="1" r:id="rId1" imgW="971550" imgH="952500" progId="Package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11080" y="479425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</a:t>
            </a:r>
            <a:r>
              <a:rPr lang="zh-CN" altLang="en-US" dirty="0">
                <a:cs typeface="+mn-ea"/>
                <a:sym typeface="+mn-ea"/>
              </a:rPr>
              <a:t>实例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7030" y="1517015"/>
            <a:ext cx="5099685" cy="399542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ftp -n&lt;&lt;-EOF 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open  upload.com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user ftp_up Indfuefgdi_df3r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binary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prompt off 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lcd $lc_dir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cd /icfs_lc/2022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prompt  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mput $lc_name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030" y="939800"/>
            <a:ext cx="2171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en-US" altLang="zh-CN"/>
              <a:t> FTP </a:t>
            </a:r>
            <a:r>
              <a:rPr lang="zh-CN" altLang="en-US"/>
              <a:t>上传脚本</a:t>
            </a:r>
            <a:endParaRPr lang="zh-CN" altLang="en-US"/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4045" y="5818505"/>
          <a:ext cx="600075" cy="46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600075" imgH="465455" progId="Package">
                  <p:embed/>
                </p:oleObj>
              </mc:Choice>
              <mc:Fallback>
                <p:oleObj name="" r:id="rId1" imgW="600075" imgH="465455" progId="Package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4045" y="5818505"/>
                        <a:ext cx="600075" cy="465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6413500" y="1442085"/>
            <a:ext cx="4971415" cy="4681220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p>
            <a:r>
              <a:rPr lang="en-US" altLang="zh-CN"/>
              <a:t>FTP </a:t>
            </a:r>
            <a:r>
              <a:rPr lang="zh-CN" altLang="en-US"/>
              <a:t>命令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ftp &lt;server-address&gt;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  <a:p>
            <a:r>
              <a:rPr lang="zh-CN" altLang="en-US"/>
              <a:t>open 连接远程ftp站点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  <a:p>
            <a:r>
              <a:rPr lang="zh-CN" altLang="en-US"/>
              <a:t>ls：列出当前目录中的文件和子目录。</a:t>
            </a:r>
            <a:endParaRPr lang="zh-CN" altLang="en-US"/>
          </a:p>
          <a:p>
            <a:r>
              <a:rPr lang="zh-CN" altLang="en-US"/>
              <a:t>cd &lt;directory&gt;：切换到指定的目录。</a:t>
            </a:r>
            <a:endParaRPr lang="zh-CN" altLang="en-US"/>
          </a:p>
          <a:p>
            <a:r>
              <a:rPr lang="zh-CN" altLang="en-US"/>
              <a:t>get &lt;file&gt;：从服务器下载文件到本地计算机。</a:t>
            </a:r>
            <a:endParaRPr lang="zh-CN" altLang="en-US"/>
          </a:p>
          <a:p>
            <a:r>
              <a:rPr lang="zh-CN" altLang="en-US"/>
              <a:t>put &lt;file&gt;：将本地文件上传到服务器。</a:t>
            </a:r>
            <a:endParaRPr lang="zh-CN" altLang="en-US"/>
          </a:p>
          <a:p>
            <a:r>
              <a:rPr lang="zh-CN" altLang="en-US"/>
              <a:t>delete &lt;file&gt;：删除服务器上的文件。</a:t>
            </a:r>
            <a:endParaRPr lang="zh-CN" altLang="en-US"/>
          </a:p>
          <a:p>
            <a:r>
              <a:rPr lang="zh-CN" altLang="en-US"/>
              <a:t>mkdir &lt;directory&gt;：在服务器上创建新目录。</a:t>
            </a:r>
            <a:endParaRPr lang="zh-CN" altLang="en-US"/>
          </a:p>
          <a:p>
            <a:r>
              <a:rPr lang="zh-CN" altLang="en-US"/>
              <a:t>quit：断开 FTP 连接并退出。</a:t>
            </a:r>
            <a:endParaRPr lang="zh-CN" altLang="en-US"/>
          </a:p>
          <a:p>
            <a:r>
              <a:rPr lang="zh-CN" altLang="en-US"/>
              <a:t>ascii 设置文件传输方式为ASCII模式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  <a:p>
            <a:r>
              <a:rPr lang="zh-CN" altLang="en-US"/>
              <a:t>binary 设置文件传输方式为二进制模式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  <a:p>
            <a:r>
              <a:rPr lang="zh-CN" altLang="en-US"/>
              <a:t>hash 每次传输完数据缓冲区中的数据后就显示一个#号</a:t>
            </a:r>
            <a:r>
              <a:rPr lang="zh-CN" altLang="en-US">
                <a:sym typeface="+mn-ea"/>
              </a:rPr>
              <a:t>。</a:t>
            </a:r>
            <a:endParaRPr lang="zh-CN" altLang="en-US">
              <a:sym typeface="+mn-ea"/>
            </a:endParaRPr>
          </a:p>
          <a:p>
            <a:r>
              <a:rPr lang="zh-CN" altLang="en-US"/>
              <a:t>bye (回车)</a:t>
            </a:r>
            <a:r>
              <a:rPr lang="en-US" altLang="zh-CN"/>
              <a:t>   中断与服务器的连接。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</a:t>
            </a:r>
            <a:r>
              <a:rPr lang="zh-CN" altLang="en-US" dirty="0">
                <a:cs typeface="+mn-ea"/>
                <a:sym typeface="+mn-ea"/>
              </a:rPr>
              <a:t>实例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0215" y="1564005"/>
            <a:ext cx="5645785" cy="403606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mkdir_file /var/log/usermonitor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chmod 755 /var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chmod 755 /var/log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chmod 755 /var/log/usermonitor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echo "" &gt;/var/log/usermonitor/usermonitor.log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chown nobody:nobody /var/log/usermonitor/usermonitor.log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chmod 062 /var/log/usermonitor/usermonitor.log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chattr +a /var/log/usermonitor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function_usermoitor() {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cat /etc/profile | grep -v ^# |grep HISTORY_FILE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 $? == "0" ]; 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"usermonitor is setting"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export HISTORY_FILE=/var/log/usermonitor/usermonitor.log &gt;&gt; 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45250" y="1515110"/>
            <a:ext cx="5404485" cy="403098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-n  export PROMPT_COMMAND=&gt;&gt;  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-n "'" &gt;&gt; 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-n '{ date "+%y-%m-%d %T ##### $(who am i |awk "{print \$1\" \"\$2\" \"\$5\" \"\$6}")  #### $(history 1 | { read x cmd; echo "$cmd"; })"; } &gt;&gt;$HISTORY_FILE' &gt;&gt;  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-n "'" &gt;&gt; 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&gt;&gt; /etc/profile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-n $(date +%Y/%m/%d-%H:%M:%S)"     " &gt;&gt; $jxlog_file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$0"  usermonitor writting  " &gt;&gt; $jxlog_file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        echo "usermonitor setup complete"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}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function_usermoitor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0725" y="579120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showAsIcon="1" r:id="rId1" imgW="971550" imgH="952500" progId="Package">
                  <p:embed/>
                </p:oleObj>
              </mc:Choice>
              <mc:Fallback>
                <p:oleObj name="" showAsIcon="1" r:id="rId1" imgW="971550" imgH="952500" progId="Package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0725" y="579120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87045" y="877570"/>
            <a:ext cx="3693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en-US" altLang="zh-CN"/>
              <a:t>Linux</a:t>
            </a:r>
            <a:r>
              <a:rPr lang="zh-CN" altLang="en-US"/>
              <a:t>自定义操作日志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r>
              <a:rPr lang="en-US" altLang="zh-CN" dirty="0">
                <a:cs typeface="+mn-ea"/>
                <a:sym typeface="+mn-ea"/>
              </a:rPr>
              <a:t> - </a:t>
            </a:r>
            <a:r>
              <a:rPr lang="zh-CN" altLang="en-US" dirty="0">
                <a:cs typeface="+mn-ea"/>
                <a:sym typeface="+mn-ea"/>
              </a:rPr>
              <a:t>实例</a:t>
            </a:r>
            <a:endParaRPr lang="zh-CN" altLang="en-US" dirty="0">
              <a:cs typeface="+mn-ea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7045" y="877570"/>
            <a:ext cx="3693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en-US" altLang="zh-CN"/>
              <a:t>Linux </a:t>
            </a:r>
            <a:r>
              <a:rPr lang="zh-CN" altLang="en-US"/>
              <a:t>服务检测脚本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88645" y="1290955"/>
            <a:ext cx="52438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mariadb </a:t>
            </a:r>
            <a:r>
              <a:rPr lang="zh-CN" altLang="en-US">
                <a:sym typeface="+mn-ea"/>
              </a:rPr>
              <a:t>运行</a:t>
            </a:r>
            <a:r>
              <a:rPr lang="zh-CN" altLang="en-US"/>
              <a:t>检查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httpd </a:t>
            </a:r>
            <a:r>
              <a:rPr lang="en-US" altLang="zh-CN"/>
              <a:t>     </a:t>
            </a:r>
            <a:r>
              <a:rPr lang="zh-CN" altLang="en-US">
                <a:sym typeface="+mn-ea"/>
              </a:rPr>
              <a:t>运行</a:t>
            </a:r>
            <a:r>
              <a:rPr lang="zh-CN" altLang="en-US"/>
              <a:t>检查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proftpd </a:t>
            </a:r>
            <a:r>
              <a:rPr lang="en-US" altLang="zh-CN"/>
              <a:t>  </a:t>
            </a:r>
            <a:r>
              <a:rPr lang="zh-CN" altLang="en-US"/>
              <a:t>运行检查</a:t>
            </a:r>
            <a:endParaRPr lang="zh-CN" altLang="en-US"/>
          </a:p>
        </p:txBody>
      </p:sp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88645" y="552831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showAsIcon="1" r:id="rId1" imgW="971550" imgH="952500" progId="Package">
                  <p:embed/>
                </p:oleObj>
              </mc:Choice>
              <mc:Fallback>
                <p:oleObj name="" showAsIcon="1" r:id="rId1" imgW="971550" imgH="952500" progId="Package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8645" y="552831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588645" y="2258060"/>
            <a:ext cx="4786630" cy="313817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 1. mariadb check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mariadb_start() {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/usr/sbin/lsof -i:3360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[[ $? == "0" ]]; 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echo "ok"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systemctl start mariadb.service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}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907405" y="794385"/>
            <a:ext cx="5429250" cy="263525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 2. httpd check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run_httpd() {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/usr/sbin/lsof -i:80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[[ $? == "0" ]]; 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echo "ok"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/usr/local/app/httpd/bin/apachectl start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}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07405" y="3690620"/>
            <a:ext cx="5429250" cy="268224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# 3. proftpd check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run_proftpd() {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/usr/sbin/lsof -i:21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if [[ $? == "0" ]]; then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echo "ok"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else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	/usr/local/app/proftpd/sbin/proftpd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fi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1600">
                <a:solidFill>
                  <a:schemeClr val="bg1"/>
                </a:solidFill>
                <a:sym typeface="+mn-ea"/>
              </a:rPr>
              <a:t>}</a:t>
            </a:r>
            <a:endParaRPr lang="en-US" altLang="zh-CN" sz="1600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939600" y="4621283"/>
            <a:ext cx="3908171" cy="964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张乐芊</a:t>
            </a:r>
            <a:endParaRPr lang="zh-CN" altLang="en-US" sz="16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2024.07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4791710" y="693420"/>
            <a:ext cx="4394835" cy="6186170"/>
          </a:xfrm>
        </p:spPr>
        <p:txBody>
          <a:bodyPr>
            <a:normAutofit lnSpcReduction="20000"/>
          </a:bodyPr>
          <a:lstStyle/>
          <a:p>
            <a:pPr>
              <a:lnSpc>
                <a:spcPct val="135000"/>
              </a:lnSpc>
            </a:pPr>
            <a:r>
              <a:rPr lang="en-US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Shell</a:t>
            </a:r>
            <a:r>
              <a:rPr lang="zh-CN" altLang="en-US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编程</a:t>
            </a:r>
            <a:r>
              <a:rPr lang="en-US" altLang="zh-CN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 - </a:t>
            </a:r>
            <a:r>
              <a:rPr lang="zh-CN" altLang="en-US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基础</a:t>
            </a:r>
            <a:endParaRPr lang="zh-CN" altLang="en-US" dirty="0"/>
          </a:p>
          <a:p>
            <a:pPr lvl="1"/>
            <a:r>
              <a:rPr dirty="0">
                <a:sym typeface="+mn-ea"/>
              </a:rPr>
              <a:t>环境变量说明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创建执行shell文件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命令替换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输入和输出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退出代码</a:t>
            </a:r>
            <a:endParaRPr lang="zh-CN" dirty="0">
              <a:sym typeface="+mn-ea"/>
            </a:endParaRPr>
          </a:p>
          <a:p>
            <a:pPr marL="228600" lvl="1" algn="l">
              <a:lnSpc>
                <a:spcPct val="135000"/>
              </a:lnSpc>
              <a:spcBef>
                <a:spcPts val="1000"/>
              </a:spcBef>
              <a:buClrTx/>
              <a:buSzTx/>
            </a:pPr>
            <a:r>
              <a:rPr lang="en-US" sz="2400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Shell编程 - 结构化指令</a:t>
            </a:r>
            <a:endParaRPr lang="zh-CN" dirty="0">
              <a:sym typeface="+mn-ea"/>
            </a:endParaRPr>
          </a:p>
          <a:p>
            <a:pPr lvl="1"/>
            <a:r>
              <a:rPr>
                <a:sym typeface="+mn-ea"/>
              </a:rPr>
              <a:t>if-then 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if-then-elif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数值比较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字符串比较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文件比较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复合条件测试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for 循环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while 循环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until 循环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shell常用命</a:t>
            </a:r>
            <a:endParaRPr>
              <a:sym typeface="+mn-ea"/>
            </a:endParaRPr>
          </a:p>
          <a:p>
            <a:pPr marL="228600" lvl="1" algn="l">
              <a:lnSpc>
                <a:spcPct val="135000"/>
              </a:lnSpc>
              <a:spcBef>
                <a:spcPts val="1000"/>
              </a:spcBef>
              <a:buClrTx/>
              <a:buSzTx/>
            </a:pPr>
            <a:r>
              <a:rPr lang="en-US" sz="2400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Shell编程 -</a:t>
            </a:r>
            <a:r>
              <a:rPr lang="en-US" sz="2400" spc="14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cs typeface="微软雅黑" panose="020B0503020204020204" pitchFamily="34" charset="-122"/>
                <a:sym typeface="+mn-ea"/>
              </a:rPr>
              <a:t>现网实例</a:t>
            </a:r>
            <a:endParaRPr lang="en-US" sz="2400" spc="14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altLang="zh-CN" dirty="0"/>
              <a:t>Shell</a:t>
            </a:r>
            <a:r>
              <a:rPr lang="zh-CN" altLang="en-US" dirty="0"/>
              <a:t>编程</a:t>
            </a:r>
            <a:r>
              <a:rPr lang="en-US" altLang="zh-CN" dirty="0"/>
              <a:t> - </a:t>
            </a:r>
            <a:r>
              <a:rPr lang="zh-CN" altLang="zh-CN" dirty="0"/>
              <a:t>基础</a:t>
            </a:r>
            <a:endParaRPr lang="zh-CN" altLang="zh-CN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1617980" y="3532505"/>
            <a:ext cx="2382520" cy="2088515"/>
          </a:xfrm>
        </p:spPr>
        <p:txBody>
          <a:bodyPr>
            <a:noAutofit/>
          </a:bodyPr>
          <a:lstStyle/>
          <a:p>
            <a:r>
              <a:rPr sz="2000" dirty="0"/>
              <a:t>环境变量说明</a:t>
            </a:r>
            <a:endParaRPr sz="2000" dirty="0"/>
          </a:p>
          <a:p>
            <a:r>
              <a:rPr sz="2000" dirty="0"/>
              <a:t>创建执行shell文件</a:t>
            </a:r>
            <a:endParaRPr sz="2000" dirty="0"/>
          </a:p>
          <a:p>
            <a:r>
              <a:rPr sz="2000" dirty="0"/>
              <a:t>命令替换</a:t>
            </a:r>
            <a:endParaRPr sz="2000" dirty="0"/>
          </a:p>
        </p:txBody>
      </p:sp>
      <p:sp>
        <p:nvSpPr>
          <p:cNvPr id="2" name="矩形 1"/>
          <p:cNvSpPr/>
          <p:nvPr/>
        </p:nvSpPr>
        <p:spPr>
          <a:xfrm>
            <a:off x="4322445" y="3532505"/>
            <a:ext cx="4718050" cy="189357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输入和输出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sz="2000" dirty="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退出代码</a:t>
            </a:r>
            <a:endParaRPr sz="2000" dirty="0">
              <a:solidFill>
                <a:schemeClr val="tx1">
                  <a:tint val="75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pic>
        <p:nvPicPr>
          <p:cNvPr id="100" name="图片 99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068445" y="855345"/>
            <a:ext cx="7751445" cy="4826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493395" y="1139190"/>
            <a:ext cx="3227070" cy="3021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en-US" altLang="zh-CN" sz="2800"/>
              <a:t>shell </a:t>
            </a:r>
            <a:r>
              <a:rPr lang="zh-CN" altLang="en-US" sz="2800"/>
              <a:t>介绍</a:t>
            </a:r>
            <a:endParaRPr lang="zh-CN" altLang="en-US" sz="2800"/>
          </a:p>
          <a:p>
            <a:endParaRPr lang="zh-CN" altLang="en-US"/>
          </a:p>
          <a:p>
            <a:r>
              <a:rPr lang="zh-CN" altLang="en-US" sz="2000"/>
              <a:t>Shell 是一个 C 语言编写的脚本语言，它连接用户与 Linux 的接口，用户输入命令交给 Shell 处理，Shell 将相应的操作传递给内核（Kernel），内核把处理的结果输出给用户。</a:t>
            </a:r>
            <a:endParaRPr lang="zh-CN" altLang="en-US" sz="2000"/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367030" y="4672330"/>
            <a:ext cx="3120390" cy="1537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解释器</a:t>
            </a:r>
            <a:endParaRPr lang="zh-CN" altLang="en-US" sz="2000"/>
          </a:p>
          <a:p>
            <a:pPr marL="285750" indent="-285750">
              <a:buFont typeface="Wingdings" panose="05000000000000000000" charset="0"/>
              <a:buChar char="Ø"/>
            </a:pPr>
            <a:endParaRPr lang="zh-CN" altLang="en-US" sz="2000"/>
          </a:p>
          <a:p>
            <a:r>
              <a:rPr lang="zh-CN" altLang="en-US">
                <a:solidFill>
                  <a:srgbClr val="C00000"/>
                </a:solidFill>
              </a:rPr>
              <a:t>#!/bin/bash</a:t>
            </a:r>
            <a:endParaRPr lang="zh-CN" altLang="en-US">
              <a:solidFill>
                <a:srgbClr val="C00000"/>
              </a:solidFill>
            </a:endParaRPr>
          </a:p>
          <a:p>
            <a:r>
              <a:rPr lang="zh-CN" altLang="en-US"/>
              <a:t>表示此行以下的代码是通过/bin/bash程序来解释执行</a:t>
            </a:r>
            <a:r>
              <a:rPr lang="en-US" altLang="zh-CN"/>
              <a:t>.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611505" y="919480"/>
            <a:ext cx="5213350" cy="4648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环境变量说明</a:t>
            </a:r>
            <a:endParaRPr lang="zh-CN" altLang="en-US" sz="2000"/>
          </a:p>
          <a:p>
            <a:pPr marL="285750" indent="-285750">
              <a:buFont typeface="Wingdings" panose="05000000000000000000" charset="0"/>
              <a:buChar char="Ø"/>
            </a:pP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endParaRPr lang="en-US" altLang="zh-CN" sz="2000"/>
          </a:p>
          <a:p>
            <a:pPr indent="0">
              <a:buFont typeface="Wingdings" panose="05000000000000000000" charset="0"/>
              <a:buNone/>
            </a:pP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endParaRPr lang="en-US" altLang="zh-CN" sz="2000"/>
          </a:p>
        </p:txBody>
      </p:sp>
      <p:sp>
        <p:nvSpPr>
          <p:cNvPr id="3" name="文本框 2"/>
          <p:cNvSpPr txBox="1"/>
          <p:nvPr/>
        </p:nvSpPr>
        <p:spPr>
          <a:xfrm>
            <a:off x="611505" y="1603375"/>
            <a:ext cx="568198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r>
              <a:rPr lang="zh-CN" altLang="en-US" b="1">
                <a:sym typeface="+mn-ea"/>
              </a:rPr>
              <a:t>/etc/profile </a:t>
            </a:r>
            <a:r>
              <a:rPr lang="zh-CN" altLang="en-US">
                <a:sym typeface="+mn-ea"/>
              </a:rPr>
              <a:t>存放一些全局（共有）变量，不管哪个用户，登录时都会读取该文件。通常设置一些Shell变量PATH,USER,HOSTNAME和HISTSIZE等</a:t>
            </a:r>
            <a:endParaRPr lang="zh-CN" altLang="en-US">
              <a:sym typeface="+mn-ea"/>
            </a:endParaRPr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endParaRPr lang="zh-CN" altLang="en-US"/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r>
              <a:rPr lang="zh-CN" altLang="en-US" b="1">
                <a:sym typeface="+mn-ea"/>
              </a:rPr>
              <a:t>~/.bash_profile</a:t>
            </a:r>
            <a:r>
              <a:rPr lang="zh-CN" altLang="en-US">
                <a:sym typeface="+mn-ea"/>
              </a:rPr>
              <a:t>:每个用户都可使用该文件输入专用于自己使用的shell信息,当用户登录时,该文件仅仅执行一次!默认情况下,他设置一些环境变量,执行用户的.bashrc文件.</a:t>
            </a:r>
            <a:endParaRPr lang="zh-CN" altLang="en-US">
              <a:sym typeface="+mn-ea"/>
            </a:endParaRPr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endParaRPr lang="zh-CN" altLang="en-US"/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r>
              <a:rPr lang="zh-CN" altLang="en-US" b="1">
                <a:sym typeface="+mn-ea"/>
              </a:rPr>
              <a:t>~/.bashrc</a:t>
            </a:r>
            <a:r>
              <a:rPr lang="zh-CN" altLang="en-US">
                <a:sym typeface="+mn-ea"/>
              </a:rPr>
              <a:t>:该文件包含专用于你的bash shell的bash信息,当登录时以及每次打开新的shell时,该该文件被读取.</a:t>
            </a:r>
            <a:endParaRPr lang="zh-CN" altLang="en-US">
              <a:sym typeface="+mn-ea"/>
            </a:endParaRPr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endParaRPr lang="zh-CN" altLang="en-US"/>
          </a:p>
          <a:p>
            <a:pPr marL="342900" indent="-342900" algn="l">
              <a:buClrTx/>
              <a:buSzTx/>
              <a:buFont typeface="Wingdings" panose="05000000000000000000" charset="0"/>
              <a:buChar char="l"/>
            </a:pPr>
            <a:r>
              <a:rPr lang="zh-CN" altLang="en-US" b="1">
                <a:sym typeface="+mn-ea"/>
              </a:rPr>
              <a:t>/etc/bashrc</a:t>
            </a:r>
            <a:r>
              <a:rPr lang="zh-CN" altLang="en-US">
                <a:sym typeface="+mn-ea"/>
              </a:rPr>
              <a:t>:为每一个运行bash shell的用户执行此文件.当bash shell被打开时,该文件被读取.</a:t>
            </a:r>
            <a:endParaRPr lang="zh-CN" altLang="en-US"/>
          </a:p>
          <a:p>
            <a:endParaRPr lang="zh-CN" altLang="en-US" b="1"/>
          </a:p>
        </p:txBody>
      </p:sp>
      <p:sp>
        <p:nvSpPr>
          <p:cNvPr id="5" name="文本框 4"/>
          <p:cNvSpPr txBox="1"/>
          <p:nvPr/>
        </p:nvSpPr>
        <p:spPr>
          <a:xfrm>
            <a:off x="6894195" y="1384300"/>
            <a:ext cx="4727575" cy="48704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eaLnBrk="0" hangingPunct="0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登录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Linux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先启动系统配置文件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/etc/profile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，并从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/etc/profile.d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目录的配置文件中搜集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shell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的设置，为系统的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每个用户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设置环境信息。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hangingPunct="0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用户配置文件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~/.bash_profile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每个用户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专用于自己使用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shell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信息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仅用户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登录时执行一次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!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hangingPunct="0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默认情况下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此文件通过脚本执行同目录下用户的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.bashrc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文件。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eaLnBrk="0" hangingPunct="0"/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hangingPunct="0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~/.bashrc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文件包含专用于用户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bash shell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bash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信息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登录及每次打开新的</a:t>
            </a:r>
            <a:r>
              <a:rPr lang="en-US" altLang="zh-CN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shell</a:t>
            </a:r>
            <a:r>
              <a:rPr lang="zh-CN" altLang="en-US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时都会执行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。里面又会调用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/etc/bashrc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9430" y="919480"/>
            <a:ext cx="5305425" cy="1463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环境变量</a:t>
            </a:r>
            <a:endParaRPr lang="zh-CN" altLang="en-US" sz="2000"/>
          </a:p>
          <a:p>
            <a:pPr marL="285750" indent="-285750">
              <a:buFont typeface="Wingdings" panose="05000000000000000000" charset="0"/>
              <a:buChar char="Ø"/>
            </a:pP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r>
              <a:rPr lang="zh-CN" altLang="en-US" sz="2000"/>
              <a:t>shell维护着一组环境变量，用来记录特定的系统信息。</a:t>
            </a: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endParaRPr lang="zh-CN" altLang="en-US" sz="2000"/>
          </a:p>
          <a:p>
            <a:pPr marL="342900" indent="-342900">
              <a:buFont typeface="Wingdings" panose="05000000000000000000" charset="0"/>
              <a:buChar char="l"/>
            </a:pPr>
            <a:r>
              <a:rPr lang="zh-CN" altLang="en-US" sz="2000"/>
              <a:t>系统环境变量</a:t>
            </a: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r>
              <a:rPr lang="en-US" altLang="zh-CN" sz="2000"/>
              <a:t>/etc/profile</a:t>
            </a:r>
            <a:endParaRPr lang="en-US" altLang="zh-CN" sz="2000"/>
          </a:p>
          <a:p>
            <a:pPr indent="0">
              <a:buFont typeface="Wingdings" panose="05000000000000000000" charset="0"/>
              <a:buNone/>
            </a:pPr>
            <a:endParaRPr lang="en-US" altLang="zh-CN" sz="2000"/>
          </a:p>
          <a:p>
            <a:pPr indent="0">
              <a:buFont typeface="Wingdings" panose="05000000000000000000" charset="0"/>
              <a:buNone/>
            </a:pP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endParaRPr lang="en-US" altLang="zh-CN" sz="2000"/>
          </a:p>
        </p:txBody>
      </p:sp>
      <p:sp>
        <p:nvSpPr>
          <p:cNvPr id="3" name="文本框 2"/>
          <p:cNvSpPr txBox="1"/>
          <p:nvPr/>
        </p:nvSpPr>
        <p:spPr>
          <a:xfrm>
            <a:off x="543560" y="3301365"/>
            <a:ext cx="5281930" cy="101473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spAutoFit/>
          </a:bodyPr>
          <a:p>
            <a:r>
              <a:rPr lang="zh-CN" altLang="en-US" sz="2000">
                <a:solidFill>
                  <a:schemeClr val="bg1"/>
                </a:solidFill>
              </a:rPr>
              <a:t>$ echo $PATH</a:t>
            </a:r>
            <a:endParaRPr lang="zh-CN" altLang="en-US" sz="2000">
              <a:solidFill>
                <a:schemeClr val="bg1"/>
              </a:solidFill>
            </a:endParaRPr>
          </a:p>
          <a:p>
            <a:r>
              <a:rPr lang="zh-CN" altLang="en-US" sz="2000">
                <a:solidFill>
                  <a:schemeClr val="bg1"/>
                </a:solidFill>
              </a:rPr>
              <a:t>/usr/local/bin:/usr/bin:/usr/local/sbin:/usr/sbin:/home/clq/.local/bin:/home/clq/bin</a:t>
            </a:r>
            <a:endParaRPr lang="zh-CN" altLang="en-US" sz="200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8795" y="4537075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>
              <a:buFont typeface="Wingdings" panose="05000000000000000000" charset="0"/>
              <a:buChar char="l"/>
            </a:pPr>
            <a:r>
              <a:rPr lang="zh-CN" altLang="en-US" sz="2000">
                <a:sym typeface="+mn-ea"/>
              </a:rPr>
              <a:t>用户环境变量</a:t>
            </a:r>
            <a:endParaRPr lang="zh-CN" altLang="en-US" sz="2000"/>
          </a:p>
          <a:p>
            <a:pPr indent="0">
              <a:buFont typeface="Wingdings" panose="05000000000000000000" charset="0"/>
              <a:buNone/>
            </a:pPr>
            <a:r>
              <a:rPr lang="en-US" altLang="zh-CN" sz="2000">
                <a:sym typeface="+mn-ea"/>
              </a:rPr>
              <a:t>cat ~/.bash_profile</a:t>
            </a:r>
            <a:endParaRPr lang="en-US" altLang="zh-CN" sz="2000"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8795" y="5464175"/>
            <a:ext cx="5306695" cy="70675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>
                <a:solidFill>
                  <a:schemeClr val="bg1"/>
                </a:solidFill>
                <a:sym typeface="+mn-ea"/>
              </a:rPr>
              <a:t>[clq@clq-test1 ~]$ echo $var1</a:t>
            </a:r>
            <a:endParaRPr lang="zh-CN" altLang="en-US" sz="2000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000">
                <a:solidFill>
                  <a:schemeClr val="bg1"/>
                </a:solidFill>
                <a:sym typeface="+mn-ea"/>
              </a:rPr>
              <a:t>2023</a:t>
            </a:r>
            <a:r>
              <a:rPr lang="zh-CN" altLang="en-US" sz="2000">
                <a:solidFill>
                  <a:schemeClr val="bg1"/>
                </a:solidFill>
                <a:sym typeface="+mn-ea"/>
              </a:rPr>
              <a:t>-09-27-08</a:t>
            </a:r>
            <a:endParaRPr lang="zh-CN" altLang="en-US" sz="200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19825" y="919480"/>
            <a:ext cx="546544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内部变量</a:t>
            </a:r>
            <a:endParaRPr lang="zh-CN" altLang="en-US" sz="20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285750" indent="-285750">
              <a:buFont typeface="Wingdings" panose="05000000000000000000" charset="0"/>
              <a:buChar char="Ø"/>
            </a:pPr>
            <a:endParaRPr lang="zh-CN" altLang="en-US" sz="20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>
              <a:buFont typeface="Wingdings" panose="05000000000000000000" charset="0"/>
              <a:buNone/>
            </a:pPr>
            <a:r>
              <a:rPr lang="zh-CN" altLang="en-US" sz="2000">
                <a:sym typeface="+mn-ea"/>
              </a:rPr>
              <a:t>内部变量是Linux所提供的一种特殊类型的变量，这类变量在程序中用来作出判断。在shell程序内这类变量的值是不能修改的。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endParaRPr lang="zh-CN" altLang="en-US" sz="20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19825" y="2950845"/>
            <a:ext cx="5558790" cy="3138170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lgDashDotDot"/>
          </a:ln>
        </p:spPr>
        <p:txBody>
          <a:bodyPr wrap="square" rtlCol="0" anchor="t">
            <a:spAutoFit/>
          </a:bodyPr>
          <a:p>
            <a:r>
              <a:rPr lang="zh-CN" altLang="en-US"/>
              <a:t>部分内部变量是：</a:t>
            </a:r>
            <a:endParaRPr lang="zh-CN" altLang="en-US"/>
          </a:p>
          <a:p>
            <a:r>
              <a:rPr lang="zh-CN" altLang="en-US"/>
              <a:t>$# 传送给shell程序的位置参数的数量</a:t>
            </a:r>
            <a:endParaRPr lang="zh-CN" altLang="en-US"/>
          </a:p>
          <a:p>
            <a:r>
              <a:rPr lang="zh-CN" altLang="en-US"/>
              <a:t>$  最后命令的完成码或者在shell程序内部执行的shell程序（返回值）</a:t>
            </a:r>
            <a:endParaRPr lang="zh-CN" altLang="en-US"/>
          </a:p>
          <a:p>
            <a:r>
              <a:rPr lang="zh-CN" altLang="en-US"/>
              <a:t>$0 shell程序的名称</a:t>
            </a:r>
            <a:endParaRPr lang="zh-CN" altLang="en-US"/>
          </a:p>
          <a:p>
            <a:r>
              <a:rPr lang="zh-CN" altLang="en-US"/>
              <a:t>$* 调用shell程序时所传送的全部参数的单字符串，"参数1", "参数2"…形式保存的参数</a:t>
            </a:r>
            <a:endParaRPr lang="zh-CN" altLang="en-US"/>
          </a:p>
          <a:p>
            <a:r>
              <a:rPr lang="zh-CN" altLang="en-US"/>
              <a:t>$@ "参数1", "参数2"…形式保存的参数</a:t>
            </a:r>
            <a:endParaRPr lang="zh-CN" altLang="en-US"/>
          </a:p>
          <a:p>
            <a:r>
              <a:rPr lang="zh-CN" altLang="en-US"/>
              <a:t>$n 第n个参数</a:t>
            </a:r>
            <a:endParaRPr lang="zh-CN" altLang="en-US"/>
          </a:p>
          <a:p>
            <a:r>
              <a:rPr lang="zh-CN" altLang="en-US"/>
              <a:t>$$ 本程序的PID</a:t>
            </a:r>
            <a:endParaRPr lang="zh-CN" altLang="en-US"/>
          </a:p>
          <a:p>
            <a:r>
              <a:rPr lang="zh-CN" altLang="en-US"/>
              <a:t>$! 上一个命令的PID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1485" y="1073150"/>
            <a:ext cx="5189855" cy="10521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lvl="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2000">
                <a:sym typeface="+mn-ea"/>
              </a:rPr>
              <a:t>创建执行shell</a:t>
            </a:r>
            <a:r>
              <a:rPr lang="zh-CN" altLang="en-US" sz="2000">
                <a:sym typeface="+mn-ea"/>
              </a:rPr>
              <a:t>文件</a:t>
            </a:r>
            <a:endParaRPr lang="zh-CN" altLang="en-US" sz="2000">
              <a:sym typeface="+mn-ea"/>
            </a:endParaRPr>
          </a:p>
          <a:p>
            <a:pPr marL="285750" lvl="0" indent="-285750" algn="l">
              <a:buClrTx/>
              <a:buSzTx/>
              <a:buFont typeface="Wingdings" panose="05000000000000000000" charset="0"/>
              <a:buChar char="Ø"/>
            </a:pPr>
            <a:endParaRPr lang="zh-CN" altLang="en-US" sz="2000">
              <a:sym typeface="+mn-ea"/>
            </a:endParaRPr>
          </a:p>
          <a:p>
            <a:pPr lvl="0" indent="0" algn="l">
              <a:buClrTx/>
              <a:buSzTx/>
              <a:buFont typeface="Wingdings" panose="05000000000000000000" charset="0"/>
              <a:buNone/>
            </a:pPr>
            <a:r>
              <a:rPr lang="zh-CN" altLang="en-US" sz="2000">
                <a:sym typeface="+mn-ea"/>
              </a:rPr>
              <a:t>文本文件即可，一般命名为</a:t>
            </a:r>
            <a:r>
              <a:rPr lang="zh-CN" altLang="en-US" sz="2000">
                <a:sym typeface="+mn-ea"/>
              </a:rPr>
              <a:t>.sh </a:t>
            </a:r>
            <a:r>
              <a:rPr lang="zh-CN" altLang="en-US" sz="2000">
                <a:sym typeface="+mn-ea"/>
              </a:rPr>
              <a:t>例如：</a:t>
            </a:r>
            <a:r>
              <a:rPr lang="zh-CN" altLang="en-US" sz="2000">
                <a:sym typeface="+mn-ea"/>
              </a:rPr>
              <a:t>test.sh</a:t>
            </a:r>
            <a:endParaRPr lang="zh-CN" altLang="en-US" sz="2000">
              <a:sym typeface="+mn-ea"/>
            </a:endParaRPr>
          </a:p>
          <a:p>
            <a:pPr marL="285750" lvl="0" indent="-285750" algn="l">
              <a:buClrTx/>
              <a:buSzTx/>
              <a:buFont typeface="Wingdings" panose="05000000000000000000" charset="0"/>
              <a:buChar char="Ø"/>
            </a:pPr>
            <a:endParaRPr lang="zh-CN" altLang="en-US" sz="20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92800" y="794385"/>
            <a:ext cx="4890770" cy="200279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r>
              <a:rPr lang="zh-CN" altLang="en-US">
                <a:solidFill>
                  <a:schemeClr val="bg1"/>
                </a:solidFill>
              </a:rPr>
              <a:t>cat test1.sh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#!/bin/bash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var1=abc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file1="/var/log"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echo $var1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echo $file1</a:t>
            </a:r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451485" y="3793490"/>
            <a:ext cx="4305300" cy="12973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lvl="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2000">
                <a:sym typeface="+mn-ea"/>
              </a:rPr>
              <a:t>定义变量</a:t>
            </a:r>
            <a:endParaRPr lang="zh-CN" altLang="en-US" sz="2000">
              <a:sym typeface="+mn-ea"/>
            </a:endParaRPr>
          </a:p>
          <a:p>
            <a:pPr marL="285750" lvl="0" indent="-285750" algn="l">
              <a:buClrTx/>
              <a:buSzTx/>
              <a:buFont typeface="Wingdings" panose="05000000000000000000" charset="0"/>
              <a:buChar char="Ø"/>
            </a:pPr>
            <a:endParaRPr lang="zh-CN" altLang="en-US" sz="2000">
              <a:sym typeface="+mn-ea"/>
            </a:endParaRPr>
          </a:p>
          <a:p>
            <a:pPr lvl="0" indent="0" algn="l">
              <a:buClrTx/>
              <a:buSzTx/>
              <a:buNone/>
            </a:pPr>
            <a:r>
              <a:rPr lang="zh-CN" altLang="en-US" sz="2000">
                <a:sym typeface="+mn-ea"/>
              </a:rPr>
              <a:t>var1=abc</a:t>
            </a:r>
            <a:endParaRPr lang="zh-CN" altLang="en-US" sz="2000">
              <a:sym typeface="+mn-ea"/>
            </a:endParaRPr>
          </a:p>
          <a:p>
            <a:pPr lvl="0" indent="0" algn="l">
              <a:buClrTx/>
              <a:buSzTx/>
              <a:buNone/>
            </a:pPr>
            <a:r>
              <a:rPr lang="zh-CN" altLang="en-US" sz="2000">
                <a:sym typeface="+mn-ea"/>
              </a:rPr>
              <a:t>file1="/var/log"</a:t>
            </a:r>
            <a:endParaRPr lang="zh-CN" altLang="en-US" sz="2000"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451485" y="2404110"/>
            <a:ext cx="5067935" cy="1389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执行方式</a:t>
            </a:r>
            <a:endParaRPr lang="zh-CN" altLang="zh-CN" sz="2000"/>
          </a:p>
          <a:p>
            <a:pPr indent="0">
              <a:buFont typeface="Wingdings" panose="05000000000000000000" charset="0"/>
              <a:buNone/>
            </a:pPr>
            <a:endParaRPr lang="zh-CN" altLang="zh-CN"/>
          </a:p>
          <a:p>
            <a:pPr indent="0">
              <a:buFont typeface="Wingdings" panose="05000000000000000000" charset="0"/>
              <a:buNone/>
            </a:pPr>
            <a:r>
              <a:rPr lang="en-US" altLang="zh-CN"/>
              <a:t>chmod 755 test.sh       </a:t>
            </a:r>
            <a:endParaRPr lang="zh-CN" altLang="zh-CN"/>
          </a:p>
          <a:p>
            <a:pPr indent="0">
              <a:buFont typeface="Wingdings" panose="05000000000000000000" charset="0"/>
              <a:buNone/>
            </a:pPr>
            <a:r>
              <a:rPr lang="en-US"/>
              <a:t>bash test.sh    sh test.sh   ./test.sh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893435" y="3072130"/>
            <a:ext cx="2788920" cy="92202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sh test1.sh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abc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/var/log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93435" y="4269105"/>
            <a:ext cx="5116195" cy="203009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sh -x test1.sh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+ var1=abc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+ file1=/var/log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+ echo abc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abc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+ echo /var/log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/var/log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9900" y="5298440"/>
            <a:ext cx="46164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重要参数</a:t>
            </a:r>
            <a:r>
              <a:rPr lang="en-US" altLang="zh-CN"/>
              <a:t> 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sh -x    执行步骤进行打印debug</a:t>
            </a:r>
            <a:endParaRPr lang="en-US" altLang="zh-CN"/>
          </a:p>
          <a:p>
            <a:r>
              <a:rPr lang="en-US" altLang="zh-CN"/>
              <a:t>sh -n   读取shell脚本，检测语法错误，但不实际执行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67044" y="272601"/>
            <a:ext cx="10515600" cy="521979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>
                <a:cs typeface="+mn-ea"/>
                <a:sym typeface="+mn-ea"/>
              </a:rPr>
              <a:t>Shell </a:t>
            </a:r>
            <a:r>
              <a:rPr lang="zh-CN" dirty="0">
                <a:cs typeface="+mn-ea"/>
                <a:sym typeface="+mn-ea"/>
              </a:rPr>
              <a:t>编程</a:t>
            </a:r>
            <a:endParaRPr lang="zh-CN" dirty="0"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2435" y="1223645"/>
            <a:ext cx="5663565" cy="1537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命令替换</a:t>
            </a:r>
            <a:endParaRPr lang="zh-CN" altLang="en-US" sz="2000"/>
          </a:p>
          <a:p>
            <a:pPr marL="285750" indent="-285750">
              <a:buFont typeface="Wingdings" panose="05000000000000000000" charset="0"/>
              <a:buChar char="Ø"/>
            </a:pPr>
            <a:endParaRPr lang="zh-CN" altLang="en-US" sz="200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tx1"/>
                </a:solidFill>
              </a:rPr>
              <a:t>反引号字符（ ` </a:t>
            </a:r>
            <a:r>
              <a:rPr lang="en-US" altLang="zh-CN">
                <a:solidFill>
                  <a:schemeClr val="tx1"/>
                </a:solidFill>
              </a:rPr>
              <a:t>`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endParaRPr lang="zh-CN" altLang="en-US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charset="0"/>
              <a:buChar char="l"/>
            </a:pPr>
            <a:endParaRPr lang="zh-CN" altLang="en-US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tx1"/>
                </a:solidFill>
              </a:rPr>
              <a:t>$() 格式</a:t>
            </a:r>
            <a:r>
              <a:rPr lang="en-US" altLang="zh-CN">
                <a:solidFill>
                  <a:schemeClr val="tx1"/>
                </a:solidFill>
              </a:rPr>
              <a:t>cat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8475" y="3019425"/>
            <a:ext cx="5445125" cy="1753235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r>
              <a:rPr lang="zh-CN" altLang="en-US"/>
              <a:t>#!/bin/bash</a:t>
            </a:r>
            <a:endParaRPr lang="zh-CN" altLang="en-US"/>
          </a:p>
          <a:p>
            <a:r>
              <a:rPr lang="en-US" altLang="zh-CN"/>
              <a:t># test2.sh</a:t>
            </a:r>
            <a:endParaRPr lang="zh-CN" altLang="en-US"/>
          </a:p>
          <a:p>
            <a:r>
              <a:rPr lang="zh-CN" altLang="en-US"/>
              <a:t>os_version1=`cat /etc/redhat-release`</a:t>
            </a:r>
            <a:endParaRPr lang="zh-CN" altLang="en-US"/>
          </a:p>
          <a:p>
            <a:r>
              <a:rPr lang="zh-CN" altLang="en-US"/>
              <a:t>os_version2=$(cat /etc/redhat-release)</a:t>
            </a:r>
            <a:endParaRPr lang="zh-CN" altLang="en-US"/>
          </a:p>
          <a:p>
            <a:r>
              <a:rPr lang="zh-CN" altLang="en-US"/>
              <a:t>echo "os1 =  "$os_version1</a:t>
            </a:r>
            <a:endParaRPr lang="zh-CN" altLang="en-US"/>
          </a:p>
          <a:p>
            <a:r>
              <a:rPr lang="zh-CN" altLang="en-US"/>
              <a:t>echo "os2 =  "$os_version2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32435" y="5217160"/>
            <a:ext cx="5511165" cy="112712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sh test2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.sh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os1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os2 =  CentOS Linux release 7.9.2009 (Core)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41110" y="724535"/>
            <a:ext cx="31845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 sz="2000"/>
              <a:t>字符串连接</a:t>
            </a:r>
            <a:endParaRPr lang="zh-CN" altLang="en-US" sz="2000"/>
          </a:p>
        </p:txBody>
      </p:sp>
      <p:sp>
        <p:nvSpPr>
          <p:cNvPr id="7" name="文本框 6"/>
          <p:cNvSpPr txBox="1"/>
          <p:nvPr/>
        </p:nvSpPr>
        <p:spPr>
          <a:xfrm>
            <a:off x="6341110" y="1332230"/>
            <a:ext cx="4542155" cy="3138170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spAutoFit/>
          </a:bodyPr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#!/bin/bash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os_version1=`cat /etc/redhat-release`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os_version2=$(cat /etc/redhat-release)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echo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r>
              <a:rPr lang="zh-CN" altLang="en-US">
                <a:sym typeface="+mn-ea"/>
              </a:rPr>
              <a:t>os1 =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r>
              <a:rPr lang="zh-CN" altLang="en-US">
                <a:sym typeface="+mn-ea"/>
              </a:rPr>
              <a:t>$os_version1" A"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echo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r>
              <a:rPr lang="zh-CN" altLang="en-US">
                <a:sym typeface="+mn-ea"/>
              </a:rPr>
              <a:t>os2 =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r>
              <a:rPr lang="zh-CN" altLang="en-US">
                <a:sym typeface="+mn-ea"/>
              </a:rPr>
              <a:t>$os_version2" B"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echo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r>
              <a:rPr lang="zh-CN" altLang="en-US">
                <a:sym typeface="+mn-ea"/>
              </a:rPr>
              <a:t>os3 =  $os_version1 C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endParaRPr lang="zh-CN" altLang="en-US"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echo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 "</a:t>
            </a:r>
            <a:r>
              <a:rPr lang="zh-CN" altLang="en-US">
                <a:sym typeface="+mn-ea"/>
              </a:rPr>
              <a:t>os4 =  $os_version2 D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"</a:t>
            </a:r>
            <a:endParaRPr lang="zh-CN" altLang="en-US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79515" y="4932680"/>
            <a:ext cx="5540375" cy="147637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noAutofit/>
          </a:bodyPr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sh test3.sh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os1 =  CentOS Linux release 7.9.2009 (Core) A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os2 =  CentOS Linux release 7.9.2009 (Core) B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os3 =  CentOS Linux release 7.9.2009 (Core) C</a:t>
            </a:r>
            <a:endParaRPr lang="zh-CN" altLang="en-US">
              <a:solidFill>
                <a:schemeClr val="bg1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>
                <a:solidFill>
                  <a:schemeClr val="bg1"/>
                </a:solidFill>
                <a:sym typeface="+mn-ea"/>
              </a:rPr>
              <a:t>os4 =  CentOS Linux release 7.9.2009 (Core) D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SPECIAL_SOURCE" val="bdnull"/>
</p:tagLst>
</file>

<file path=ppt/tags/tag10.xml><?xml version="1.0" encoding="utf-8"?>
<p:tagLst xmlns:p="http://schemas.openxmlformats.org/presentationml/2006/main">
  <p:tag name="KSO_WM_SPECIAL_SOURCE" val="bdnull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SPECIAL_SOURCE" val="bdnull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SPECIAL_SOURCE" val="bdnull"/>
</p:tagLst>
</file>

<file path=ppt/tags/tag16.xml><?xml version="1.0" encoding="utf-8"?>
<p:tagLst xmlns:p="http://schemas.openxmlformats.org/presentationml/2006/main">
  <p:tag name="KSO_WM_SPECIAL_SOURCE" val="bdnull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UNIT_PICTURE_TOWARD" val="1"/>
  <p:tag name="KSO_WM_UNIT_PICTURE_DOCKSIDE" val="cb,ct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i"/>
  <p:tag name="KSO_WM_UNIT_INDEX" val="1_1_1"/>
  <p:tag name="KSO_WM_UNIT_ID" val="diagram20216698_1*ζ_h_i*1_1_1"/>
  <p:tag name="KSO_WM_TEMPLATE_CATEGORY" val="diagram"/>
  <p:tag name="KSO_WM_TEMPLATE_INDEX" val="2021669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0.xml><?xml version="1.0" encoding="utf-8"?>
<p:tagLst xmlns:p="http://schemas.openxmlformats.org/presentationml/2006/main">
  <p:tag name="KSO_WM_SPECIAL_SOURCE" val="bdnull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SPECIAL_SOURCE" val="bdnull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SPECIAL_SOURCE" val="bdnull"/>
</p:tagLst>
</file>

<file path=ppt/tags/tag25.xml><?xml version="1.0" encoding="utf-8"?>
<p:tagLst xmlns:p="http://schemas.openxmlformats.org/presentationml/2006/main">
  <p:tag name="TABLE_ENDDRAG_ORIGIN_RECT" val="414*369"/>
  <p:tag name="TABLE_ENDDRAG_RECT" val="455*142*414*369"/>
</p:tagLst>
</file>

<file path=ppt/tags/tag26.xml><?xml version="1.0" encoding="utf-8"?>
<p:tagLst xmlns:p="http://schemas.openxmlformats.org/presentationml/2006/main">
  <p:tag name="KSO_WM_SPECIAL_SOURCE" val="bdnull"/>
</p:tagLst>
</file>

<file path=ppt/tags/tag27.xml><?xml version="1.0" encoding="utf-8"?>
<p:tagLst xmlns:p="http://schemas.openxmlformats.org/presentationml/2006/main">
  <p:tag name="KSO_WM_SPECIAL_SOURCE" val="bdnull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UNIT_PICTURE_TOWARD" val="1"/>
  <p:tag name="KSO_WM_UNIT_PICTURE_DOCKSIDE" val="cb,ct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i"/>
  <p:tag name="KSO_WM_UNIT_INDEX" val="1_1_2"/>
  <p:tag name="KSO_WM_UNIT_ID" val="diagram20216698_1*ζ_h_i*1_1_2"/>
  <p:tag name="KSO_WM_TEMPLATE_CATEGORY" val="diagram"/>
  <p:tag name="KSO_WM_TEMPLATE_INDEX" val="2021669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30.xml><?xml version="1.0" encoding="utf-8"?>
<p:tagLst xmlns:p="http://schemas.openxmlformats.org/presentationml/2006/main">
  <p:tag name="KSO_WM_SPECIAL_SOURCE" val="bdnull"/>
</p:tagLst>
</file>

<file path=ppt/tags/tag31.xml><?xml version="1.0" encoding="utf-8"?>
<p:tagLst xmlns:p="http://schemas.openxmlformats.org/presentationml/2006/main">
  <p:tag name="TABLE_ENDDRAG_ORIGIN_RECT" val="245*179"/>
  <p:tag name="TABLE_ENDDRAG_RECT" val="404*345*245*179"/>
</p:tagLst>
</file>

<file path=ppt/tags/tag32.xml><?xml version="1.0" encoding="utf-8"?>
<p:tagLst xmlns:p="http://schemas.openxmlformats.org/presentationml/2006/main">
  <p:tag name="KSO_WM_SPECIAL_SOURCE" val="bdnull"/>
</p:tagLst>
</file>

<file path=ppt/tags/tag33.xml><?xml version="1.0" encoding="utf-8"?>
<p:tagLst xmlns:p="http://schemas.openxmlformats.org/presentationml/2006/main">
  <p:tag name="TABLE_ENDDRAG_ORIGIN_RECT" val="402*425"/>
  <p:tag name="TABLE_ENDDRAG_RECT" val="22*87*402*425"/>
</p:tagLst>
</file>

<file path=ppt/tags/tag34.xml><?xml version="1.0" encoding="utf-8"?>
<p:tagLst xmlns:p="http://schemas.openxmlformats.org/presentationml/2006/main">
  <p:tag name="KSO_WM_SPECIAL_SOURCE" val="bdnull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TABLE_ENDDRAG_ORIGIN_RECT" val="406*207"/>
  <p:tag name="TABLE_ENDDRAG_RECT" val="521*254*406*207"/>
</p:tagLst>
</file>

<file path=ppt/tags/tag37.xml><?xml version="1.0" encoding="utf-8"?>
<p:tagLst xmlns:p="http://schemas.openxmlformats.org/presentationml/2006/main">
  <p:tag name="KSO_WM_SPECIAL_SOURCE" val="bdnull"/>
</p:tagLst>
</file>

<file path=ppt/tags/tag38.xml><?xml version="1.0" encoding="utf-8"?>
<p:tagLst xmlns:p="http://schemas.openxmlformats.org/presentationml/2006/main">
  <p:tag name="KSO_WM_SPECIAL_SOURCE" val="bdnull"/>
</p:tagLst>
</file>

<file path=ppt/tags/tag39.xml><?xml version="1.0" encoding="utf-8"?>
<p:tagLst xmlns:p="http://schemas.openxmlformats.org/presentationml/2006/main">
  <p:tag name="TABLE_ENDDRAG_ORIGIN_RECT" val="584*384"/>
  <p:tag name="TABLE_ENDDRAG_RECT" val="316*109*584*384"/>
</p:tagLst>
</file>

<file path=ppt/tags/tag4.xml><?xml version="1.0" encoding="utf-8"?>
<p:tagLst xmlns:p="http://schemas.openxmlformats.org/presentationml/2006/main">
  <p:tag name="KSO_WM_UNIT_PICTURE_TOWARD" val="1"/>
  <p:tag name="KSO_WM_UNIT_PICTURE_DOCKSIDE" val="cb,ct"/>
  <p:tag name="KSO_WM_UNIT_VALUE" val="1166*1313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d"/>
  <p:tag name="KSO_WM_UNIT_INDEX" val="1_1_1"/>
  <p:tag name="KSO_WM_UNIT_ID" val="diagram20216698_1*ζ_h_d*1_1_1"/>
  <p:tag name="KSO_WM_TEMPLATE_CATEGORY" val="diagram"/>
  <p:tag name="KSO_WM_TEMPLATE_INDEX" val="2021669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</p:tagLst>
</file>

<file path=ppt/tags/tag40.xml><?xml version="1.0" encoding="utf-8"?>
<p:tagLst xmlns:p="http://schemas.openxmlformats.org/presentationml/2006/main">
  <p:tag name="KSO_WM_SPECIAL_SOURCE" val="bdnull"/>
</p:tagLst>
</file>

<file path=ppt/tags/tag41.xml><?xml version="1.0" encoding="utf-8"?>
<p:tagLst xmlns:p="http://schemas.openxmlformats.org/presentationml/2006/main">
  <p:tag name="KSO_WM_SPECIAL_SOURCE" val="bdnull"/>
</p:tagLst>
</file>

<file path=ppt/tags/tag42.xml><?xml version="1.0" encoding="utf-8"?>
<p:tagLst xmlns:p="http://schemas.openxmlformats.org/presentationml/2006/main">
  <p:tag name="KSO_WM_SPECIAL_SOURCE" val="bdnull"/>
</p:tagLst>
</file>

<file path=ppt/tags/tag43.xml><?xml version="1.0" encoding="utf-8"?>
<p:tagLst xmlns:p="http://schemas.openxmlformats.org/presentationml/2006/main">
  <p:tag name="KSO_WM_SPECIAL_SOURCE" val="bdnull"/>
</p:tagLst>
</file>

<file path=ppt/tags/tag44.xml><?xml version="1.0" encoding="utf-8"?>
<p:tagLst xmlns:p="http://schemas.openxmlformats.org/presentationml/2006/main">
  <p:tag name="KSO_WM_SPECIAL_SOURCE" val="bdnull"/>
</p:tagLst>
</file>

<file path=ppt/tags/tag45.xml><?xml version="1.0" encoding="utf-8"?>
<p:tagLst xmlns:p="http://schemas.openxmlformats.org/presentationml/2006/main">
  <p:tag name="KSO_WM_SPECIAL_SOURCE" val="bdnull"/>
</p:tagLst>
</file>

<file path=ppt/tags/tag46.xml><?xml version="1.0" encoding="utf-8"?>
<p:tagLst xmlns:p="http://schemas.openxmlformats.org/presentationml/2006/main">
  <p:tag name="KSO_WM_SPECIAL_SOURCE" val="bdnull"/>
</p:tagLst>
</file>

<file path=ppt/tags/tag47.xml><?xml version="1.0" encoding="utf-8"?>
<p:tagLst xmlns:p="http://schemas.openxmlformats.org/presentationml/2006/main">
  <p:tag name="KSO_DOCER_TEMPLATE_OPEN_ONCE_MARK" val="1"/>
  <p:tag name="COMMONDATA" val="eyJoZGlkIjoiODVmNWE5MTY1NDJkMDExZjMzYmIwZjAwYTU5NDVkOGEifQ=="/>
  <p:tag name="commondata" val="eyJoZGlkIjoiNmFmNWU2Yzg1NjVlOTUzOWNjODZlNGU3ZjQ2MWEwYzAifQ=="/>
</p:tagLst>
</file>

<file path=ppt/tags/tag5.xml><?xml version="1.0" encoding="utf-8"?>
<p:tagLst xmlns:p="http://schemas.openxmlformats.org/presentationml/2006/main">
  <p:tag name="KSO_WM_UNIT_PICTURE_TOWARD" val="1"/>
  <p:tag name="KSO_WM_UNIT_PICTURE_DOCKSIDE" val="cb,ct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i"/>
  <p:tag name="KSO_WM_UNIT_INDEX" val="1_1_3"/>
  <p:tag name="KSO_WM_UNIT_ID" val="diagram20216698_1*ζ_h_i*1_1_3"/>
  <p:tag name="KSO_WM_TEMPLATE_CATEGORY" val="diagram"/>
  <p:tag name="KSO_WM_TEMPLATE_INDEX" val="2021669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7083_1*a*1"/>
  <p:tag name="KSO_WM_TEMPLATE_CATEGORY" val="diagram"/>
  <p:tag name="KSO_WM_TEMPLATE_INDEX" val="20217083"/>
  <p:tag name="KSO_WM_UNIT_LAYERLEVEL" val="1"/>
  <p:tag name="KSO_WM_TAG_VERSION" val="1.0"/>
  <p:tag name="KSO_WM_BEAUTIFY_FLAG" val="#wm#"/>
  <p:tag name="KSO_WM_UNIT_PRESET_TEXT" val="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862857bfe7c3487b9c707ae697b3de8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88be469b56ee4f8fbb415a85280eb1fe"/>
  <p:tag name="KSO_WM_UNIT_TEXT_FILL_FORE_SCHEMECOLOR_INDEX_BRIGHTNESS" val="0"/>
  <p:tag name="KSO_WM_UNIT_TEXT_FILL_FORE_SCHEMECOLOR_INDEX" val="13"/>
  <p:tag name="KSO_WM_UNIT_TEXT_FILL_TYPE" val="1"/>
  <p:tag name="KSO_WM_TEMPLATE_ASSEMBLE_XID" val="6065705a4054ed1e2fb814d5"/>
  <p:tag name="KSO_WM_TEMPLATE_ASSEMBLE_GROUPID" val="6065705a4054ed1e2fb814d5"/>
</p:tagLst>
</file>

<file path=ppt/tags/tag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7083_1*f*1"/>
  <p:tag name="KSO_WM_TEMPLATE_CATEGORY" val="diagram"/>
  <p:tag name="KSO_WM_TEMPLATE_INDEX" val="2021708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72"/>
  <p:tag name="KSO_WM_UNIT_SHOW_EDIT_AREA_INDICATION" val="1"/>
  <p:tag name="KSO_WM_CHIP_GROUPID" val="5e6b05596848fb12bee65ac8"/>
  <p:tag name="KSO_WM_CHIP_XID" val="5e6b05596848fb12bee65aca"/>
  <p:tag name="KSO_WM_UNIT_DEC_AREA_ID" val="0b5e953b8ecf441ca4383feb1f3f00d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dd13586027a3420c82af94eb6fddc829"/>
  <p:tag name="KSO_WM_UNIT_TEXT_FILL_FORE_SCHEMECOLOR_INDEX_BRIGHTNESS" val="0.25"/>
  <p:tag name="KSO_WM_UNIT_TEXT_FILL_FORE_SCHEMECOLOR_INDEX" val="13"/>
  <p:tag name="KSO_WM_UNIT_TEXT_FILL_TYPE" val="1"/>
  <p:tag name="KSO_WM_TEMPLATE_ASSEMBLE_XID" val="6065705a4054ed1e2fb814d5"/>
  <p:tag name="KSO_WM_TEMPLATE_ASSEMBLE_GROUPID" val="6065705a4054ed1e2fb814d5"/>
</p:tagLst>
</file>

<file path=ppt/tags/tag8.xml><?xml version="1.0" encoding="utf-8"?>
<p:tagLst xmlns:p="http://schemas.openxmlformats.org/presentationml/2006/main">
  <p:tag name="KSO_WM_BEAUTIFY_FLAG" val="#wm#"/>
  <p:tag name="KSO_WM_TEMPLATE_CATEGORY" val="diagram"/>
  <p:tag name="KSO_WM_TEMPLATE_INDEX" val="20217083"/>
  <p:tag name="KSO_WM_SLIDE_ID" val="diagram2021708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SLIDE_LAYOUT" val="a_d_f"/>
  <p:tag name="KSO_WM_SLIDE_LAYOUT_CNT" val="1_1_1"/>
  <p:tag name="KSO_WM_SLIDE_LAYOUT_INFO" val="{&quot;direction&quot;:1,&quot;id&quot;:&quot;2021-04-01T16:16:20&quot;,&quot;maxSize&quot;:{&quot;size1&quot;:62.600000000000001},&quot;minSize&quot;:{&quot;size1&quot;:37.5},&quot;normalSize&quot;:{&quot;size1&quot;:62.600000000000001},&quot;subLayout&quot;:[{&quot;id&quot;:&quot;2021-04-01T16:16:20&quot;,&quot;margin&quot;:{&quot;bottom&quot;:0,&quot;left&quot;:0,&quot;right&quot;:0.026000002399086952,&quot;top&quot;:0},&quot;type&quot;:0},{&quot;id&quot;:&quot;2021-04-01T16:16:20&quot;,&quot;maxSize&quot;:{&quot;size1&quot;:46.710269052011},&quot;minSize&quot;:{&quot;size1&quot;:11.110269052010995},&quot;normalSize&quot;:{&quot;size1&quot;:29.010269052010994},&quot;subLayout&quot;:[{&quot;id&quot;:&quot;2021-04-01T16:16:20&quot;,&quot;margin&quot;:{&quot;bottom&quot;:0.026000002399086952,&quot;left&quot;:1.6670000553131104,&quot;right&quot;:2.5399999618530273,&quot;top&quot;:1.6929999589920044},&quot;type&quot;:0},{&quot;id&quot;:&quot;2021-04-01T16:16:20&quot;,&quot;margin&quot;:{&quot;bottom&quot;:1.6929999589920044,&quot;left&quot;:1.6670000553131104,&quot;right&quot;:2.5399999618530273,&quot;top&quot;:0.81999999284744263},&quot;type&quot;:0}],&quot;type&quot;:0}],&quot;type&quot;:0}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adf8d8998712faa657abe0"/>
  <p:tag name="KSO_WM_CHIP_FILLPROP" val="[[{&quot;text_align&quot;:&quot;cm&quot;,&quot;text_direction&quot;:&quot;horizontal&quot;,&quot;support_features&quot;:[&quot;creativepic&quot;],&quot;support_big_font&quot;:false,&quot;picture_toward&quot;:1,&quot;picture_dockside&quot;:[&quot;ct&quot;,&quot;lm&quot;,&quot;cb&quot;],&quot;fill_id&quot;:&quot;183eaf374f714a84b2c54a128e6c3011&quot;,&quot;fill_align&quot;:&quot;cm&quot;,&quot;chip_types&quot;:[&quot;picture&quot;]},{&quot;text_align&quot;:&quot;lb&quot;,&quot;text_direction&quot;:&quot;horizontal&quot;,&quot;support_big_font&quot;:false,&quot;picture_toward&quot;:0,&quot;picture_dockside&quot;:[],&quot;fill_id&quot;:&quot;80f4446c8ea64aa2a1ac5860ca22fbd5&quot;,&quot;fill_align&quot;:&quot;lb&quot;,&quot;chip_types&quot;:[&quot;text&quot;,&quot;header&quot;]},{&quot;text_align&quot;:&quot;lt&quot;,&quot;text_direction&quot;:&quot;horizontal&quot;,&quot;support_big_font&quot;:false,&quot;picture_toward&quot;:0,&quot;picture_dockside&quot;:[],&quot;fill_id&quot;:&quot;1385868f4354430e9671fb4142dbf48b&quot;,&quot;fill_align&quot;:&quot;lt&quot;,&quot;chip_types&quot;:[&quot;text&quot;]}]]"/>
  <p:tag name="KSO_WM_CHIP_DECFILLPROP" val="[]"/>
  <p:tag name="KSO_WM_SLIDE_TYPE" val="text"/>
  <p:tag name="KSO_WM_SLIDE_SIZE" val="888*540"/>
  <p:tag name="KSO_WM_SLIDE_POSITION" val="0*0"/>
  <p:tag name="KSO_WM_CHIP_GROUPID" val="5fadf8d8998712faa657abdf"/>
  <p:tag name="KSO_WM_SLIDE_BK_DARK_LIGHT" val="2"/>
  <p:tag name="KSO_WM_SLIDE_BACKGROUND_TYPE" val="general"/>
  <p:tag name="KSO_WM_SLIDE_SUPPORT_FEATURE_TYPE" val="8"/>
  <p:tag name="KSO_WM_SLIDE_SUBTYPE" val="picTxt"/>
  <p:tag name="KSO_WM_TEMPLATE_ASSEMBLE_XID" val="6065705a4054ed1e2fb814d5"/>
  <p:tag name="KSO_WM_TEMPLATE_ASSEMBLE_GROUPID" val="6065705a4054ed1e2fb814d5"/>
  <p:tag name="KSO_WM_SPECIAL_SOURCE" val="bdnull"/>
</p:tagLst>
</file>

<file path=ppt/tags/tag9.xml><?xml version="1.0" encoding="utf-8"?>
<p:tagLst xmlns:p="http://schemas.openxmlformats.org/presentationml/2006/main"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11439</Words>
  <Application>WPS 演示</Application>
  <PresentationFormat>宽屏</PresentationFormat>
  <Paragraphs>1025</Paragraphs>
  <Slides>25</Slides>
  <Notes>24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25</vt:i4>
      </vt:variant>
    </vt:vector>
  </HeadingPairs>
  <TitlesOfParts>
    <vt:vector size="49" baseType="lpstr">
      <vt:lpstr>Arial</vt:lpstr>
      <vt:lpstr>宋体</vt:lpstr>
      <vt:lpstr>Wingdings</vt:lpstr>
      <vt:lpstr>微软雅黑</vt:lpstr>
      <vt:lpstr>Arial</vt:lpstr>
      <vt:lpstr>微软雅黑 Light</vt:lpstr>
      <vt:lpstr>Helvetica</vt:lpstr>
      <vt:lpstr>Algerian</vt:lpstr>
      <vt:lpstr>汉仪旗黑-85S</vt:lpstr>
      <vt:lpstr>黑体</vt:lpstr>
      <vt:lpstr>Segoe UI</vt:lpstr>
      <vt:lpstr>等线</vt:lpstr>
      <vt:lpstr>Wingdings</vt:lpstr>
      <vt:lpstr>Arial Unicode MS</vt:lpstr>
      <vt:lpstr>Arial</vt:lpstr>
      <vt:lpstr>Courier New</vt:lpstr>
      <vt:lpstr>Segoe UI</vt:lpstr>
      <vt:lpstr>Calibri</vt:lpstr>
      <vt:lpstr>Office 主题​​</vt:lpstr>
      <vt:lpstr>1_Office 主题​​</vt:lpstr>
      <vt:lpstr>Package</vt:lpstr>
      <vt:lpstr>Package</vt:lpstr>
      <vt:lpstr>Package</vt:lpstr>
      <vt:lpstr>Package</vt:lpstr>
      <vt:lpstr>Shell编程基础 </vt:lpstr>
      <vt:lpstr>PowerPoint 演示文稿</vt:lpstr>
      <vt:lpstr>PowerPoint 演示文稿</vt:lpstr>
      <vt:lpstr>Shell编程 - 基础</vt:lpstr>
      <vt:lpstr>Shell 编程</vt:lpstr>
      <vt:lpstr>Shell 编程</vt:lpstr>
      <vt:lpstr>Shell 编程</vt:lpstr>
      <vt:lpstr>Shell 编程</vt:lpstr>
      <vt:lpstr>Shell 编程</vt:lpstr>
      <vt:lpstr>Shell 编程</vt:lpstr>
      <vt:lpstr>Shell 编程</vt:lpstr>
      <vt:lpstr>Shell 编程</vt:lpstr>
      <vt:lpstr>Shell编程 - 结构化指令</vt:lpstr>
      <vt:lpstr>Shell 编程 - 结构化指令</vt:lpstr>
      <vt:lpstr>Shell 编程 - 结构化指令</vt:lpstr>
      <vt:lpstr>Shell 编程 - 结构化指令</vt:lpstr>
      <vt:lpstr>Shell 编程 - 结构化指令</vt:lpstr>
      <vt:lpstr>Shell 编程 - 结构化指令</vt:lpstr>
      <vt:lpstr>Shell 编程 - 结构化指令</vt:lpstr>
      <vt:lpstr>Shell编程 - 实例</vt:lpstr>
      <vt:lpstr>Shell 编程 - 实例</vt:lpstr>
      <vt:lpstr>Shell 编程 - 实例</vt:lpstr>
      <vt:lpstr>Shell 编程 - 实例</vt:lpstr>
      <vt:lpstr>Shell 编程 - 实例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方梦圆</dc:creator>
  <cp:lastModifiedBy>张乐芊</cp:lastModifiedBy>
  <cp:revision>349</cp:revision>
  <dcterms:created xsi:type="dcterms:W3CDTF">2020-04-30T09:35:00Z</dcterms:created>
  <dcterms:modified xsi:type="dcterms:W3CDTF">2024-07-29T01:37:34Z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E8514D4628C0464292B87CCB5E263D96</vt:lpwstr>
  </property>
  <property fmtid="{D5CDD505-2E9C-101B-9397-08002B2CF9AE}" pid="3" name="KSOProductBuildVer">
    <vt:lpwstr>2052-12.1.0.17147</vt:lpwstr>
  </property>
</Properties>
</file>